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19"/>
  </p:notesMasterIdLst>
  <p:sldIdLst>
    <p:sldId id="256" r:id="rId2"/>
    <p:sldId id="257" r:id="rId3"/>
    <p:sldId id="272" r:id="rId4"/>
    <p:sldId id="283" r:id="rId5"/>
    <p:sldId id="262" r:id="rId6"/>
    <p:sldId id="282" r:id="rId7"/>
    <p:sldId id="261" r:id="rId8"/>
    <p:sldId id="260" r:id="rId9"/>
    <p:sldId id="274" r:id="rId10"/>
    <p:sldId id="289" r:id="rId11"/>
    <p:sldId id="287" r:id="rId12"/>
    <p:sldId id="290" r:id="rId13"/>
    <p:sldId id="281" r:id="rId14"/>
    <p:sldId id="291" r:id="rId15"/>
    <p:sldId id="280" r:id="rId16"/>
    <p:sldId id="278" r:id="rId17"/>
    <p:sldId id="285" r:id="rId1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115" d="100"/>
          <a:sy n="115" d="100"/>
        </p:scale>
        <p:origin x="46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B6276-F81F-45C6-BCAA-0E308C94751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E"/>
        </a:p>
      </dgm:t>
    </dgm:pt>
    <dgm:pt modelId="{D8185308-C860-4DCE-AF23-7622A0A45F36}">
      <dgm:prSet phldrT="[Text]" custT="1"/>
      <dgm:spPr/>
      <dgm:t>
        <a:bodyPr/>
        <a:lstStyle/>
        <a:p>
          <a:endParaRPr lang="en-IE" sz="700" b="1" spc="0" dirty="0" smtClean="0"/>
        </a:p>
        <a:p>
          <a:r>
            <a:rPr lang="en-IE" sz="700" b="1" spc="0" dirty="0" smtClean="0"/>
            <a:t>Progress  ‘low threshold’ clients into further stabilisation programmes</a:t>
          </a:r>
          <a:endParaRPr lang="en-IE" sz="700" b="1" spc="0" dirty="0"/>
        </a:p>
      </dgm:t>
    </dgm:pt>
    <dgm:pt modelId="{5160B514-FA6F-4EDC-B1D4-328DCA613025}" type="parTrans" cxnId="{54CA12AE-855F-4FAE-BEDD-515E53E09A47}">
      <dgm:prSet/>
      <dgm:spPr/>
      <dgm:t>
        <a:bodyPr/>
        <a:lstStyle/>
        <a:p>
          <a:endParaRPr lang="en-IE"/>
        </a:p>
      </dgm:t>
    </dgm:pt>
    <dgm:pt modelId="{F58A8B63-8D09-4489-B96A-2C1EB7C7C50E}" type="sibTrans" cxnId="{54CA12AE-855F-4FAE-BEDD-515E53E09A47}">
      <dgm:prSet/>
      <dgm:spPr/>
      <dgm:t>
        <a:bodyPr/>
        <a:lstStyle/>
        <a:p>
          <a:endParaRPr lang="en-IE"/>
        </a:p>
      </dgm:t>
    </dgm:pt>
    <dgm:pt modelId="{72A89C63-7EF2-41A4-B66A-7BFAE8C35CAD}">
      <dgm:prSet phldrT="[Text]" custT="1"/>
      <dgm:spPr/>
      <dgm:t>
        <a:bodyPr/>
        <a:lstStyle/>
        <a:p>
          <a:r>
            <a:rPr lang="en-IE" sz="1100" dirty="0" smtClean="0"/>
            <a:t>Strategy: Develop a two tiered service of low threshold including assessment and care planning to treatment and rehabilitation as JADD’ progression methodology for our clients’ road to recovery</a:t>
          </a:r>
          <a:endParaRPr lang="en-IE" sz="1100" dirty="0"/>
        </a:p>
      </dgm:t>
    </dgm:pt>
    <dgm:pt modelId="{94D7F95D-39FB-493D-BBC8-015E3774E917}" type="parTrans" cxnId="{F62FD644-41F7-40CF-B42B-0A69A411BF59}">
      <dgm:prSet/>
      <dgm:spPr/>
      <dgm:t>
        <a:bodyPr/>
        <a:lstStyle/>
        <a:p>
          <a:endParaRPr lang="en-IE"/>
        </a:p>
      </dgm:t>
    </dgm:pt>
    <dgm:pt modelId="{EB5B25A8-7936-4D1C-AE47-25196F2765C4}" type="sibTrans" cxnId="{F62FD644-41F7-40CF-B42B-0A69A411BF59}">
      <dgm:prSet/>
      <dgm:spPr/>
      <dgm:t>
        <a:bodyPr/>
        <a:lstStyle/>
        <a:p>
          <a:endParaRPr lang="en-IE"/>
        </a:p>
      </dgm:t>
    </dgm:pt>
    <dgm:pt modelId="{9211851A-B368-4FF9-BEDC-8C0B3C9BAD55}">
      <dgm:prSet phldrT="[Text]" custT="1"/>
      <dgm:spPr/>
      <dgm:t>
        <a:bodyPr/>
        <a:lstStyle/>
        <a:p>
          <a:r>
            <a:rPr lang="en-IE" sz="700" b="1" spc="0" dirty="0" smtClean="0"/>
            <a:t>Promote Education </a:t>
          </a:r>
          <a:endParaRPr lang="en-IE" sz="700" b="1" spc="0" dirty="0"/>
        </a:p>
      </dgm:t>
    </dgm:pt>
    <dgm:pt modelId="{450D0F1C-2D18-4575-91C3-E76EDF3A68F3}" type="parTrans" cxnId="{FC71A513-6E43-4A87-BF90-80DBA9D8C8D1}">
      <dgm:prSet/>
      <dgm:spPr/>
      <dgm:t>
        <a:bodyPr/>
        <a:lstStyle/>
        <a:p>
          <a:endParaRPr lang="en-IE"/>
        </a:p>
      </dgm:t>
    </dgm:pt>
    <dgm:pt modelId="{533D0328-C5B4-43E4-B16D-F99CF774F128}" type="sibTrans" cxnId="{FC71A513-6E43-4A87-BF90-80DBA9D8C8D1}">
      <dgm:prSet/>
      <dgm:spPr/>
      <dgm:t>
        <a:bodyPr/>
        <a:lstStyle/>
        <a:p>
          <a:endParaRPr lang="en-IE"/>
        </a:p>
      </dgm:t>
    </dgm:pt>
    <dgm:pt modelId="{ECE62E6A-3E10-41B4-B053-4C0F4C6F9DAD}">
      <dgm:prSet phldrT="[Text]" custT="1"/>
      <dgm:spPr/>
      <dgm:t>
        <a:bodyPr/>
        <a:lstStyle/>
        <a:p>
          <a:r>
            <a:rPr lang="en-IE" sz="1100" dirty="0" smtClean="0"/>
            <a:t>Strategy: For JADD to promote itself  in the </a:t>
          </a:r>
          <a:r>
            <a:rPr lang="en-IE" sz="1100" dirty="0" err="1" smtClean="0"/>
            <a:t>Jobstown</a:t>
          </a:r>
          <a:r>
            <a:rPr lang="en-IE" sz="1100" dirty="0" smtClean="0"/>
            <a:t> area for rehabilitation on account of its education pathway</a:t>
          </a:r>
          <a:endParaRPr lang="en-IE" sz="1100" dirty="0"/>
        </a:p>
      </dgm:t>
    </dgm:pt>
    <dgm:pt modelId="{40C12963-5AE1-47D4-A67C-54E283FBD63D}" type="parTrans" cxnId="{47244F08-AFBC-4F15-8083-8F8261F351C7}">
      <dgm:prSet/>
      <dgm:spPr/>
      <dgm:t>
        <a:bodyPr/>
        <a:lstStyle/>
        <a:p>
          <a:endParaRPr lang="en-IE"/>
        </a:p>
      </dgm:t>
    </dgm:pt>
    <dgm:pt modelId="{BBD57D02-0B5D-452A-9125-D01F25972936}" type="sibTrans" cxnId="{47244F08-AFBC-4F15-8083-8F8261F351C7}">
      <dgm:prSet/>
      <dgm:spPr/>
      <dgm:t>
        <a:bodyPr/>
        <a:lstStyle/>
        <a:p>
          <a:endParaRPr lang="en-IE"/>
        </a:p>
      </dgm:t>
    </dgm:pt>
    <dgm:pt modelId="{9F2C71D9-B0E0-48DE-9616-8606807D78A4}">
      <dgm:prSet phldrT="[Text]" custT="1"/>
      <dgm:spPr/>
      <dgm:t>
        <a:bodyPr/>
        <a:lstStyle/>
        <a:p>
          <a:r>
            <a:rPr lang="en-IE" sz="700" b="1" spc="0" dirty="0" smtClean="0"/>
            <a:t>Focus on Family Support</a:t>
          </a:r>
          <a:endParaRPr lang="en-IE" sz="700" b="1" spc="0" dirty="0"/>
        </a:p>
      </dgm:t>
    </dgm:pt>
    <dgm:pt modelId="{BB6BD1AF-8F43-4E27-85D5-635496D79C22}" type="parTrans" cxnId="{39ACC14D-B303-4E13-8E07-AF08AE9953CB}">
      <dgm:prSet/>
      <dgm:spPr/>
      <dgm:t>
        <a:bodyPr/>
        <a:lstStyle/>
        <a:p>
          <a:endParaRPr lang="en-IE"/>
        </a:p>
      </dgm:t>
    </dgm:pt>
    <dgm:pt modelId="{310BBFC7-C241-4071-9383-0A48A994D41B}" type="sibTrans" cxnId="{39ACC14D-B303-4E13-8E07-AF08AE9953CB}">
      <dgm:prSet/>
      <dgm:spPr/>
      <dgm:t>
        <a:bodyPr/>
        <a:lstStyle/>
        <a:p>
          <a:endParaRPr lang="en-IE"/>
        </a:p>
      </dgm:t>
    </dgm:pt>
    <dgm:pt modelId="{BD8A21C2-07B9-4CC5-B48C-E1251B491EB7}">
      <dgm:prSet custT="1"/>
      <dgm:spPr/>
      <dgm:t>
        <a:bodyPr/>
        <a:lstStyle/>
        <a:p>
          <a:r>
            <a:rPr lang="en-IE" sz="1100" dirty="0" smtClean="0"/>
            <a:t>Measure: Monitor the % of JADD clients that are involved in education</a:t>
          </a:r>
          <a:endParaRPr lang="en-IE" sz="1100" dirty="0"/>
        </a:p>
      </dgm:t>
    </dgm:pt>
    <dgm:pt modelId="{08853E85-0A51-4356-A619-AD79C186D81E}" type="parTrans" cxnId="{03B28F68-6477-42CB-B476-5932F833F15D}">
      <dgm:prSet/>
      <dgm:spPr/>
      <dgm:t>
        <a:bodyPr/>
        <a:lstStyle/>
        <a:p>
          <a:endParaRPr lang="en-IE"/>
        </a:p>
      </dgm:t>
    </dgm:pt>
    <dgm:pt modelId="{97A7EBC4-4661-48B6-934A-FBD200A7AF17}" type="sibTrans" cxnId="{03B28F68-6477-42CB-B476-5932F833F15D}">
      <dgm:prSet/>
      <dgm:spPr/>
      <dgm:t>
        <a:bodyPr/>
        <a:lstStyle/>
        <a:p>
          <a:endParaRPr lang="en-IE"/>
        </a:p>
      </dgm:t>
    </dgm:pt>
    <dgm:pt modelId="{3DC6C9C5-C96B-4BD6-A123-924AD147F0C4}">
      <dgm:prSet/>
      <dgm:spPr/>
      <dgm:t>
        <a:bodyPr/>
        <a:lstStyle/>
        <a:p>
          <a:endParaRPr lang="en-IE" sz="900" dirty="0"/>
        </a:p>
      </dgm:t>
    </dgm:pt>
    <dgm:pt modelId="{6180B0F7-0B16-4764-AEDB-D497B4B5CB10}" type="parTrans" cxnId="{2130C3BD-A4F6-4080-93C8-2519F68F82CD}">
      <dgm:prSet/>
      <dgm:spPr/>
      <dgm:t>
        <a:bodyPr/>
        <a:lstStyle/>
        <a:p>
          <a:endParaRPr lang="en-IE"/>
        </a:p>
      </dgm:t>
    </dgm:pt>
    <dgm:pt modelId="{2480029F-BD32-41F6-9B5F-32B52EF72B40}" type="sibTrans" cxnId="{2130C3BD-A4F6-4080-93C8-2519F68F82CD}">
      <dgm:prSet/>
      <dgm:spPr/>
      <dgm:t>
        <a:bodyPr/>
        <a:lstStyle/>
        <a:p>
          <a:endParaRPr lang="en-IE"/>
        </a:p>
      </dgm:t>
    </dgm:pt>
    <dgm:pt modelId="{728537F6-F0CA-406C-BBFD-368450C1E390}">
      <dgm:prSet phldrT="[Text]" custT="1"/>
      <dgm:spPr/>
      <dgm:t>
        <a:bodyPr/>
        <a:lstStyle/>
        <a:p>
          <a:r>
            <a:rPr lang="en-IE" sz="1100" dirty="0" smtClean="0"/>
            <a:t>Measure: Monitor the progression our clients along their journey through JADD services- two tiered approach</a:t>
          </a:r>
          <a:endParaRPr lang="en-IE" sz="1100" dirty="0"/>
        </a:p>
      </dgm:t>
    </dgm:pt>
    <dgm:pt modelId="{D00D1A3D-F486-4154-90ED-DB7EB4CD03DE}" type="parTrans" cxnId="{2B4D8753-8C20-4EE0-806E-E0165C286CFA}">
      <dgm:prSet/>
      <dgm:spPr/>
      <dgm:t>
        <a:bodyPr/>
        <a:lstStyle/>
        <a:p>
          <a:endParaRPr lang="en-IE"/>
        </a:p>
      </dgm:t>
    </dgm:pt>
    <dgm:pt modelId="{BFE79006-0BE6-46EC-B1A2-09B76A531016}" type="sibTrans" cxnId="{2B4D8753-8C20-4EE0-806E-E0165C286CFA}">
      <dgm:prSet/>
      <dgm:spPr/>
      <dgm:t>
        <a:bodyPr/>
        <a:lstStyle/>
        <a:p>
          <a:endParaRPr lang="en-IE"/>
        </a:p>
      </dgm:t>
    </dgm:pt>
    <dgm:pt modelId="{BA5910CE-9237-48C4-920B-2DAD0E9E1F2D}">
      <dgm:prSet custT="1"/>
      <dgm:spPr/>
      <dgm:t>
        <a:bodyPr/>
        <a:lstStyle/>
        <a:p>
          <a:r>
            <a:rPr lang="en-IE" sz="700" b="1" spc="0" dirty="0" smtClean="0"/>
            <a:t>Increase clients in Treatment  Rehabilitation</a:t>
          </a:r>
          <a:endParaRPr lang="en-US" sz="700" b="1" spc="0" dirty="0"/>
        </a:p>
      </dgm:t>
    </dgm:pt>
    <dgm:pt modelId="{6BE16768-8CE1-4336-AC34-5A1FCD72F13B}" type="parTrans" cxnId="{7901CC68-C9A0-4139-80A0-43719291AD98}">
      <dgm:prSet/>
      <dgm:spPr/>
      <dgm:t>
        <a:bodyPr/>
        <a:lstStyle/>
        <a:p>
          <a:endParaRPr lang="en-US"/>
        </a:p>
      </dgm:t>
    </dgm:pt>
    <dgm:pt modelId="{1158D1D0-0882-47CF-809E-5FD33C173718}" type="sibTrans" cxnId="{7901CC68-C9A0-4139-80A0-43719291AD98}">
      <dgm:prSet/>
      <dgm:spPr/>
      <dgm:t>
        <a:bodyPr/>
        <a:lstStyle/>
        <a:p>
          <a:endParaRPr lang="en-US"/>
        </a:p>
      </dgm:t>
    </dgm:pt>
    <dgm:pt modelId="{997A3A8A-3AB4-48A1-A4D3-761674F68DEB}">
      <dgm:prSet custT="1"/>
      <dgm:spPr/>
      <dgm:t>
        <a:bodyPr/>
        <a:lstStyle/>
        <a:p>
          <a:r>
            <a:rPr lang="en-IE" sz="1100" dirty="0" smtClean="0"/>
            <a:t>Build supports around students to ensure long term educational and rehabilitative changes .</a:t>
          </a:r>
          <a:endParaRPr lang="en-IE" sz="1100" dirty="0"/>
        </a:p>
      </dgm:t>
    </dgm:pt>
    <dgm:pt modelId="{A9390AD8-8BCA-460D-AC95-CC985BB736F9}" type="parTrans" cxnId="{F05684A2-75F8-4783-8910-4F7B7E3964FF}">
      <dgm:prSet/>
      <dgm:spPr/>
      <dgm:t>
        <a:bodyPr/>
        <a:lstStyle/>
        <a:p>
          <a:endParaRPr lang="en-US"/>
        </a:p>
      </dgm:t>
    </dgm:pt>
    <dgm:pt modelId="{12BF31EE-3599-4E59-8B66-BDC3B30003B1}" type="sibTrans" cxnId="{F05684A2-75F8-4783-8910-4F7B7E3964FF}">
      <dgm:prSet/>
      <dgm:spPr/>
      <dgm:t>
        <a:bodyPr/>
        <a:lstStyle/>
        <a:p>
          <a:endParaRPr lang="en-US"/>
        </a:p>
      </dgm:t>
    </dgm:pt>
    <dgm:pt modelId="{05FA656F-73FD-4049-B828-32E51A477016}">
      <dgm:prSet custT="1"/>
      <dgm:spPr/>
      <dgm:t>
        <a:bodyPr/>
        <a:lstStyle/>
        <a:p>
          <a:r>
            <a:rPr lang="en-IE" sz="1100" dirty="0" smtClean="0"/>
            <a:t>Strategy: Generate awareness of the services &amp; supports that JADD can provide to families  </a:t>
          </a:r>
          <a:endParaRPr lang="en-US" sz="1100" dirty="0"/>
        </a:p>
      </dgm:t>
    </dgm:pt>
    <dgm:pt modelId="{2FD9336C-C189-460F-B6AC-C248AA0765C9}" type="parTrans" cxnId="{BBCE581B-3FBA-495D-A7A7-95EB70A57050}">
      <dgm:prSet/>
      <dgm:spPr/>
      <dgm:t>
        <a:bodyPr/>
        <a:lstStyle/>
        <a:p>
          <a:endParaRPr lang="en-US"/>
        </a:p>
      </dgm:t>
    </dgm:pt>
    <dgm:pt modelId="{A80EA547-DD8F-4D1E-B2B1-C5F64A54C8D0}" type="sibTrans" cxnId="{BBCE581B-3FBA-495D-A7A7-95EB70A57050}">
      <dgm:prSet/>
      <dgm:spPr/>
      <dgm:t>
        <a:bodyPr/>
        <a:lstStyle/>
        <a:p>
          <a:endParaRPr lang="en-US"/>
        </a:p>
      </dgm:t>
    </dgm:pt>
    <dgm:pt modelId="{F1DC252D-4328-495F-939D-0E961A9FFC5B}">
      <dgm:prSet custT="1"/>
      <dgm:spPr/>
      <dgm:t>
        <a:bodyPr/>
        <a:lstStyle/>
        <a:p>
          <a:r>
            <a:rPr lang="en-IE" sz="1100" dirty="0" smtClean="0"/>
            <a:t>Measure: Monitor the % of users of JADD services are family members</a:t>
          </a:r>
          <a:endParaRPr lang="en-IE" sz="1100" dirty="0"/>
        </a:p>
      </dgm:t>
    </dgm:pt>
    <dgm:pt modelId="{F96CB821-CB4B-4F9D-9BFE-92C0641282FF}" type="parTrans" cxnId="{7D1B20A2-0985-4B20-B000-BCA7A99F0012}">
      <dgm:prSet/>
      <dgm:spPr/>
      <dgm:t>
        <a:bodyPr/>
        <a:lstStyle/>
        <a:p>
          <a:endParaRPr lang="en-US"/>
        </a:p>
      </dgm:t>
    </dgm:pt>
    <dgm:pt modelId="{804A3BB5-B5A4-4E4B-9DFD-C716F40CA8B3}" type="sibTrans" cxnId="{7D1B20A2-0985-4B20-B000-BCA7A99F0012}">
      <dgm:prSet/>
      <dgm:spPr/>
      <dgm:t>
        <a:bodyPr/>
        <a:lstStyle/>
        <a:p>
          <a:endParaRPr lang="en-US"/>
        </a:p>
      </dgm:t>
    </dgm:pt>
    <dgm:pt modelId="{1E090993-54D0-45FF-B54F-DC69A047A16E}">
      <dgm:prSet custT="1"/>
      <dgm:spPr/>
      <dgm:t>
        <a:bodyPr/>
        <a:lstStyle/>
        <a:p>
          <a:r>
            <a:rPr lang="en-IE" sz="1100" dirty="0" smtClean="0"/>
            <a:t>Strategy: To promote JADDs treatment and rehabilitation services to ensure more successful and long term positive impacts are made on clients substance misuse issues.</a:t>
          </a:r>
          <a:endParaRPr lang="en-US" sz="1100" dirty="0"/>
        </a:p>
      </dgm:t>
    </dgm:pt>
    <dgm:pt modelId="{006433D3-258F-49E9-A13D-43A2D1D4F312}" type="parTrans" cxnId="{10BCE89A-5926-4187-A32C-221A54FEE7A4}">
      <dgm:prSet/>
      <dgm:spPr/>
      <dgm:t>
        <a:bodyPr/>
        <a:lstStyle/>
        <a:p>
          <a:endParaRPr lang="en-US"/>
        </a:p>
      </dgm:t>
    </dgm:pt>
    <dgm:pt modelId="{0CFB3124-B80F-4B26-AA1F-3866A549DEB7}" type="sibTrans" cxnId="{10BCE89A-5926-4187-A32C-221A54FEE7A4}">
      <dgm:prSet/>
      <dgm:spPr/>
      <dgm:t>
        <a:bodyPr/>
        <a:lstStyle/>
        <a:p>
          <a:endParaRPr lang="en-US"/>
        </a:p>
      </dgm:t>
    </dgm:pt>
    <dgm:pt modelId="{47B5C39B-02F3-434B-BFF3-6C840766E413}">
      <dgm:prSet custT="1"/>
      <dgm:spPr/>
      <dgm:t>
        <a:bodyPr/>
        <a:lstStyle/>
        <a:p>
          <a:r>
            <a:rPr lang="en-IE" sz="1100" dirty="0" smtClean="0"/>
            <a:t>To utilise the skills and services in place within JADD and to create stronger and more effective pathways into long term recovery </a:t>
          </a:r>
          <a:endParaRPr lang="en-US" sz="1100" dirty="0"/>
        </a:p>
      </dgm:t>
    </dgm:pt>
    <dgm:pt modelId="{473B4D81-B2AD-41AE-AC9A-9F6C2CEE49BA}" type="parTrans" cxnId="{E61D182A-1156-42E3-A2B2-F9DAB93CBEFB}">
      <dgm:prSet/>
      <dgm:spPr/>
      <dgm:t>
        <a:bodyPr/>
        <a:lstStyle/>
        <a:p>
          <a:endParaRPr lang="en-US"/>
        </a:p>
      </dgm:t>
    </dgm:pt>
    <dgm:pt modelId="{5445112D-90A2-4197-A2CB-BD3AB1200A1D}" type="sibTrans" cxnId="{E61D182A-1156-42E3-A2B2-F9DAB93CBEFB}">
      <dgm:prSet/>
      <dgm:spPr/>
      <dgm:t>
        <a:bodyPr/>
        <a:lstStyle/>
        <a:p>
          <a:endParaRPr lang="en-US"/>
        </a:p>
      </dgm:t>
    </dgm:pt>
    <dgm:pt modelId="{6100DB13-49A1-4FD6-94A4-671FE82FE59C}">
      <dgm:prSet custT="1"/>
      <dgm:spPr/>
      <dgm:t>
        <a:bodyPr/>
        <a:lstStyle/>
        <a:p>
          <a:r>
            <a:rPr lang="en-IE" sz="1100" dirty="0" smtClean="0"/>
            <a:t>Measure: through our internal report systems we can identify more clients engaged in formal and structured quantifiable outcomes</a:t>
          </a:r>
          <a:endParaRPr lang="en-US" sz="1100" dirty="0"/>
        </a:p>
      </dgm:t>
    </dgm:pt>
    <dgm:pt modelId="{05DF095B-D314-4103-B590-D1F9D7716C47}" type="parTrans" cxnId="{31D10E68-85A8-443F-8FBF-363369C876A4}">
      <dgm:prSet/>
      <dgm:spPr/>
      <dgm:t>
        <a:bodyPr/>
        <a:lstStyle/>
        <a:p>
          <a:endParaRPr lang="en-US"/>
        </a:p>
      </dgm:t>
    </dgm:pt>
    <dgm:pt modelId="{4F92C08E-B000-40DE-AACC-6995E67E2621}" type="sibTrans" cxnId="{31D10E68-85A8-443F-8FBF-363369C876A4}">
      <dgm:prSet/>
      <dgm:spPr/>
      <dgm:t>
        <a:bodyPr/>
        <a:lstStyle/>
        <a:p>
          <a:endParaRPr lang="en-US"/>
        </a:p>
      </dgm:t>
    </dgm:pt>
    <dgm:pt modelId="{6127EA6B-E9FD-454F-AC98-22B4C6242A52}">
      <dgm:prSet custT="1"/>
      <dgm:spPr/>
      <dgm:t>
        <a:bodyPr/>
        <a:lstStyle/>
        <a:p>
          <a:r>
            <a:rPr lang="en-IE" sz="700" b="1" spc="0" dirty="0" smtClean="0"/>
            <a:t>Expand our </a:t>
          </a:r>
        </a:p>
        <a:p>
          <a:r>
            <a:rPr lang="en-IE" sz="700" b="1" spc="0" dirty="0" smtClean="0"/>
            <a:t>Funding Base</a:t>
          </a:r>
          <a:endParaRPr lang="en-US" sz="700" b="1" spc="0" dirty="0"/>
        </a:p>
      </dgm:t>
    </dgm:pt>
    <dgm:pt modelId="{DA8016B9-DDC6-4550-9547-82A84E01DC40}" type="parTrans" cxnId="{1549BA3B-9AAF-4505-9C55-40BD0B667937}">
      <dgm:prSet/>
      <dgm:spPr/>
      <dgm:t>
        <a:bodyPr/>
        <a:lstStyle/>
        <a:p>
          <a:endParaRPr lang="en-US"/>
        </a:p>
      </dgm:t>
    </dgm:pt>
    <dgm:pt modelId="{D523C1DB-E351-4D13-8BCF-7BE226AFE211}" type="sibTrans" cxnId="{1549BA3B-9AAF-4505-9C55-40BD0B667937}">
      <dgm:prSet/>
      <dgm:spPr/>
      <dgm:t>
        <a:bodyPr/>
        <a:lstStyle/>
        <a:p>
          <a:endParaRPr lang="en-US"/>
        </a:p>
      </dgm:t>
    </dgm:pt>
    <dgm:pt modelId="{AEA5652A-95FE-4FA8-993A-7CE38AB77F69}">
      <dgm:prSet custT="1"/>
      <dgm:spPr/>
      <dgm:t>
        <a:bodyPr/>
        <a:lstStyle/>
        <a:p>
          <a:r>
            <a:rPr lang="en-IE" sz="1100" dirty="0" smtClean="0"/>
            <a:t>Strategy: Secure alternative sources of funding through awareness building of JADD both nationally and locally i.e. business/philanthropic donations</a:t>
          </a:r>
          <a:endParaRPr lang="en-US" sz="1100" dirty="0"/>
        </a:p>
      </dgm:t>
    </dgm:pt>
    <dgm:pt modelId="{A8B53B94-447B-4887-94A0-03AC4A70C09C}" type="parTrans" cxnId="{B2BF3CB7-FCD3-4366-B224-E3AD06A96A6D}">
      <dgm:prSet/>
      <dgm:spPr/>
      <dgm:t>
        <a:bodyPr/>
        <a:lstStyle/>
        <a:p>
          <a:endParaRPr lang="en-US"/>
        </a:p>
      </dgm:t>
    </dgm:pt>
    <dgm:pt modelId="{86501947-6CC4-4420-9A7E-D17FB831261D}" type="sibTrans" cxnId="{B2BF3CB7-FCD3-4366-B224-E3AD06A96A6D}">
      <dgm:prSet/>
      <dgm:spPr/>
      <dgm:t>
        <a:bodyPr/>
        <a:lstStyle/>
        <a:p>
          <a:endParaRPr lang="en-US"/>
        </a:p>
      </dgm:t>
    </dgm:pt>
    <dgm:pt modelId="{EC98AF4D-49C0-45F4-88F0-045405E6FD1F}">
      <dgm:prSet custT="1"/>
      <dgm:spPr/>
      <dgm:t>
        <a:bodyPr/>
        <a:lstStyle/>
        <a:p>
          <a:r>
            <a:rPr lang="en-IE" sz="1100" dirty="0" smtClean="0"/>
            <a:t>Measure: Have a target of X% of funding not coming from HSE and </a:t>
          </a:r>
          <a:r>
            <a:rPr lang="en-IE" sz="1100" dirty="0" err="1" smtClean="0"/>
            <a:t>Govt</a:t>
          </a:r>
          <a:r>
            <a:rPr lang="en-IE" sz="1100" dirty="0" smtClean="0"/>
            <a:t> department</a:t>
          </a:r>
          <a:endParaRPr lang="en-US" sz="1100" dirty="0"/>
        </a:p>
      </dgm:t>
    </dgm:pt>
    <dgm:pt modelId="{6BAC355C-2A90-4913-B5EF-C0171BFEF030}" type="parTrans" cxnId="{006D9D98-A946-41E9-B190-C7A5A20D03C8}">
      <dgm:prSet/>
      <dgm:spPr/>
      <dgm:t>
        <a:bodyPr/>
        <a:lstStyle/>
        <a:p>
          <a:endParaRPr lang="en-US"/>
        </a:p>
      </dgm:t>
    </dgm:pt>
    <dgm:pt modelId="{19993C42-E890-4FFD-884F-5A178CA18125}" type="sibTrans" cxnId="{006D9D98-A946-41E9-B190-C7A5A20D03C8}">
      <dgm:prSet/>
      <dgm:spPr/>
      <dgm:t>
        <a:bodyPr/>
        <a:lstStyle/>
        <a:p>
          <a:endParaRPr lang="en-US"/>
        </a:p>
      </dgm:t>
    </dgm:pt>
    <dgm:pt modelId="{F5D48A6F-B8AC-4B01-962C-1672A19EB0DF}" type="pres">
      <dgm:prSet presAssocID="{723B6276-F81F-45C6-BCAA-0E308C947519}" presName="linearFlow" presStyleCnt="0">
        <dgm:presLayoutVars>
          <dgm:dir/>
          <dgm:animLvl val="lvl"/>
          <dgm:resizeHandles val="exact"/>
        </dgm:presLayoutVars>
      </dgm:prSet>
      <dgm:spPr/>
      <dgm:t>
        <a:bodyPr/>
        <a:lstStyle/>
        <a:p>
          <a:endParaRPr lang="en-IE"/>
        </a:p>
      </dgm:t>
    </dgm:pt>
    <dgm:pt modelId="{4B80100F-AD6F-4ECF-92E6-F1FE06B921F1}" type="pres">
      <dgm:prSet presAssocID="{D8185308-C860-4DCE-AF23-7622A0A45F36}" presName="composite" presStyleCnt="0"/>
      <dgm:spPr/>
      <dgm:t>
        <a:bodyPr/>
        <a:lstStyle/>
        <a:p>
          <a:endParaRPr lang="en-US"/>
        </a:p>
      </dgm:t>
    </dgm:pt>
    <dgm:pt modelId="{F851A72E-822B-45B1-B3DD-16A6CA1938C0}" type="pres">
      <dgm:prSet presAssocID="{D8185308-C860-4DCE-AF23-7622A0A45F36}" presName="parentText" presStyleLbl="alignNode1" presStyleIdx="0" presStyleCnt="5" custScaleY="111822">
        <dgm:presLayoutVars>
          <dgm:chMax val="1"/>
          <dgm:bulletEnabled val="1"/>
        </dgm:presLayoutVars>
      </dgm:prSet>
      <dgm:spPr/>
      <dgm:t>
        <a:bodyPr/>
        <a:lstStyle/>
        <a:p>
          <a:endParaRPr lang="en-IE"/>
        </a:p>
      </dgm:t>
    </dgm:pt>
    <dgm:pt modelId="{EDFA249B-20A9-4FEE-AD20-FB04A58D0C66}" type="pres">
      <dgm:prSet presAssocID="{D8185308-C860-4DCE-AF23-7622A0A45F36}" presName="descendantText" presStyleLbl="alignAcc1" presStyleIdx="0" presStyleCnt="5" custLinFactNeighborX="-108" custLinFactNeighborY="-5824">
        <dgm:presLayoutVars>
          <dgm:bulletEnabled val="1"/>
        </dgm:presLayoutVars>
      </dgm:prSet>
      <dgm:spPr/>
      <dgm:t>
        <a:bodyPr/>
        <a:lstStyle/>
        <a:p>
          <a:endParaRPr lang="en-IE"/>
        </a:p>
      </dgm:t>
    </dgm:pt>
    <dgm:pt modelId="{2FE2989D-8677-4E70-9A71-60C38832FE96}" type="pres">
      <dgm:prSet presAssocID="{F58A8B63-8D09-4489-B96A-2C1EB7C7C50E}" presName="sp" presStyleCnt="0"/>
      <dgm:spPr/>
      <dgm:t>
        <a:bodyPr/>
        <a:lstStyle/>
        <a:p>
          <a:endParaRPr lang="en-US"/>
        </a:p>
      </dgm:t>
    </dgm:pt>
    <dgm:pt modelId="{934B478B-3D0A-4A61-846B-ACD139D33D4B}" type="pres">
      <dgm:prSet presAssocID="{9211851A-B368-4FF9-BEDC-8C0B3C9BAD55}" presName="composite" presStyleCnt="0"/>
      <dgm:spPr/>
      <dgm:t>
        <a:bodyPr/>
        <a:lstStyle/>
        <a:p>
          <a:endParaRPr lang="en-US"/>
        </a:p>
      </dgm:t>
    </dgm:pt>
    <dgm:pt modelId="{401D40BF-B86C-450D-8DB9-B22E5DF23AC0}" type="pres">
      <dgm:prSet presAssocID="{9211851A-B368-4FF9-BEDC-8C0B3C9BAD55}" presName="parentText" presStyleLbl="alignNode1" presStyleIdx="1" presStyleCnt="5">
        <dgm:presLayoutVars>
          <dgm:chMax val="1"/>
          <dgm:bulletEnabled val="1"/>
        </dgm:presLayoutVars>
      </dgm:prSet>
      <dgm:spPr/>
      <dgm:t>
        <a:bodyPr/>
        <a:lstStyle/>
        <a:p>
          <a:endParaRPr lang="en-IE"/>
        </a:p>
      </dgm:t>
    </dgm:pt>
    <dgm:pt modelId="{BFC73EDA-337B-44D3-A62C-DB6FD78D9579}" type="pres">
      <dgm:prSet presAssocID="{9211851A-B368-4FF9-BEDC-8C0B3C9BAD55}" presName="descendantText" presStyleLbl="alignAcc1" presStyleIdx="1" presStyleCnt="5" custLinFactNeighborX="-254">
        <dgm:presLayoutVars>
          <dgm:bulletEnabled val="1"/>
        </dgm:presLayoutVars>
      </dgm:prSet>
      <dgm:spPr/>
      <dgm:t>
        <a:bodyPr/>
        <a:lstStyle/>
        <a:p>
          <a:endParaRPr lang="en-IE"/>
        </a:p>
      </dgm:t>
    </dgm:pt>
    <dgm:pt modelId="{DF450F18-7746-4B3B-BE92-A87EB6183C6A}" type="pres">
      <dgm:prSet presAssocID="{533D0328-C5B4-43E4-B16D-F99CF774F128}" presName="sp" presStyleCnt="0"/>
      <dgm:spPr/>
      <dgm:t>
        <a:bodyPr/>
        <a:lstStyle/>
        <a:p>
          <a:endParaRPr lang="en-US"/>
        </a:p>
      </dgm:t>
    </dgm:pt>
    <dgm:pt modelId="{507FEB75-2C30-4B3A-BE52-FEA0D473ECBE}" type="pres">
      <dgm:prSet presAssocID="{9F2C71D9-B0E0-48DE-9616-8606807D78A4}" presName="composite" presStyleCnt="0"/>
      <dgm:spPr/>
      <dgm:t>
        <a:bodyPr/>
        <a:lstStyle/>
        <a:p>
          <a:endParaRPr lang="en-US"/>
        </a:p>
      </dgm:t>
    </dgm:pt>
    <dgm:pt modelId="{4DD8D840-0AE5-43AB-9574-E1234C57FBF8}" type="pres">
      <dgm:prSet presAssocID="{9F2C71D9-B0E0-48DE-9616-8606807D78A4}" presName="parentText" presStyleLbl="alignNode1" presStyleIdx="2" presStyleCnt="5">
        <dgm:presLayoutVars>
          <dgm:chMax val="1"/>
          <dgm:bulletEnabled val="1"/>
        </dgm:presLayoutVars>
      </dgm:prSet>
      <dgm:spPr/>
      <dgm:t>
        <a:bodyPr/>
        <a:lstStyle/>
        <a:p>
          <a:endParaRPr lang="en-IE"/>
        </a:p>
      </dgm:t>
    </dgm:pt>
    <dgm:pt modelId="{FBB908D2-3A2E-416F-B675-EECB2A3A3920}" type="pres">
      <dgm:prSet presAssocID="{9F2C71D9-B0E0-48DE-9616-8606807D78A4}" presName="descendantText" presStyleLbl="alignAcc1" presStyleIdx="2" presStyleCnt="5">
        <dgm:presLayoutVars>
          <dgm:bulletEnabled val="1"/>
        </dgm:presLayoutVars>
      </dgm:prSet>
      <dgm:spPr/>
      <dgm:t>
        <a:bodyPr/>
        <a:lstStyle/>
        <a:p>
          <a:endParaRPr lang="en-IE"/>
        </a:p>
      </dgm:t>
    </dgm:pt>
    <dgm:pt modelId="{A08C1D15-4354-489B-B6C2-2FF0DA7AC1FC}" type="pres">
      <dgm:prSet presAssocID="{310BBFC7-C241-4071-9383-0A48A994D41B}" presName="sp" presStyleCnt="0"/>
      <dgm:spPr/>
      <dgm:t>
        <a:bodyPr/>
        <a:lstStyle/>
        <a:p>
          <a:endParaRPr lang="en-US"/>
        </a:p>
      </dgm:t>
    </dgm:pt>
    <dgm:pt modelId="{2DD3266D-332A-481A-A0B4-EB023C2C6337}" type="pres">
      <dgm:prSet presAssocID="{BA5910CE-9237-48C4-920B-2DAD0E9E1F2D}" presName="composite" presStyleCnt="0"/>
      <dgm:spPr/>
      <dgm:t>
        <a:bodyPr/>
        <a:lstStyle/>
        <a:p>
          <a:endParaRPr lang="en-US"/>
        </a:p>
      </dgm:t>
    </dgm:pt>
    <dgm:pt modelId="{B5C0C18B-4391-4F44-8D54-222C3D54A531}" type="pres">
      <dgm:prSet presAssocID="{BA5910CE-9237-48C4-920B-2DAD0E9E1F2D}" presName="parentText" presStyleLbl="alignNode1" presStyleIdx="3" presStyleCnt="5" custLinFactNeighborX="0" custLinFactNeighborY="-884">
        <dgm:presLayoutVars>
          <dgm:chMax val="1"/>
          <dgm:bulletEnabled val="1"/>
        </dgm:presLayoutVars>
      </dgm:prSet>
      <dgm:spPr/>
      <dgm:t>
        <a:bodyPr/>
        <a:lstStyle/>
        <a:p>
          <a:endParaRPr lang="en-US"/>
        </a:p>
      </dgm:t>
    </dgm:pt>
    <dgm:pt modelId="{97270804-CDD8-4161-9257-F7B8DC54CC69}" type="pres">
      <dgm:prSet presAssocID="{BA5910CE-9237-48C4-920B-2DAD0E9E1F2D}" presName="descendantText" presStyleLbl="alignAcc1" presStyleIdx="3" presStyleCnt="5">
        <dgm:presLayoutVars>
          <dgm:bulletEnabled val="1"/>
        </dgm:presLayoutVars>
      </dgm:prSet>
      <dgm:spPr/>
      <dgm:t>
        <a:bodyPr/>
        <a:lstStyle/>
        <a:p>
          <a:endParaRPr lang="en-US"/>
        </a:p>
      </dgm:t>
    </dgm:pt>
    <dgm:pt modelId="{F8A3939D-48E4-4179-B170-D23178D34631}" type="pres">
      <dgm:prSet presAssocID="{1158D1D0-0882-47CF-809E-5FD33C173718}" presName="sp" presStyleCnt="0"/>
      <dgm:spPr/>
    </dgm:pt>
    <dgm:pt modelId="{E1FCD5A4-CF2B-43C8-AB0D-E567D38B72BD}" type="pres">
      <dgm:prSet presAssocID="{6127EA6B-E9FD-454F-AC98-22B4C6242A52}" presName="composite" presStyleCnt="0"/>
      <dgm:spPr/>
    </dgm:pt>
    <dgm:pt modelId="{6F9E90E1-33B2-4FDC-BC2D-EE23896F79CC}" type="pres">
      <dgm:prSet presAssocID="{6127EA6B-E9FD-454F-AC98-22B4C6242A52}" presName="parentText" presStyleLbl="alignNode1" presStyleIdx="4" presStyleCnt="5">
        <dgm:presLayoutVars>
          <dgm:chMax val="1"/>
          <dgm:bulletEnabled val="1"/>
        </dgm:presLayoutVars>
      </dgm:prSet>
      <dgm:spPr/>
      <dgm:t>
        <a:bodyPr/>
        <a:lstStyle/>
        <a:p>
          <a:endParaRPr lang="en-US"/>
        </a:p>
      </dgm:t>
    </dgm:pt>
    <dgm:pt modelId="{CE33E3E8-4235-4B4E-8E70-518CB48E1AE3}" type="pres">
      <dgm:prSet presAssocID="{6127EA6B-E9FD-454F-AC98-22B4C6242A52}" presName="descendantText" presStyleLbl="alignAcc1" presStyleIdx="4" presStyleCnt="5">
        <dgm:presLayoutVars>
          <dgm:bulletEnabled val="1"/>
        </dgm:presLayoutVars>
      </dgm:prSet>
      <dgm:spPr/>
      <dgm:t>
        <a:bodyPr/>
        <a:lstStyle/>
        <a:p>
          <a:endParaRPr lang="en-US"/>
        </a:p>
      </dgm:t>
    </dgm:pt>
  </dgm:ptLst>
  <dgm:cxnLst>
    <dgm:cxn modelId="{A240813E-F557-4DF2-A16B-670B200AC0AC}" type="presOf" srcId="{47B5C39B-02F3-434B-BFF3-6C840766E413}" destId="{97270804-CDD8-4161-9257-F7B8DC54CC69}" srcOrd="0" destOrd="1" presId="urn:microsoft.com/office/officeart/2005/8/layout/chevron2"/>
    <dgm:cxn modelId="{03B28F68-6477-42CB-B476-5932F833F15D}" srcId="{9211851A-B368-4FF9-BEDC-8C0B3C9BAD55}" destId="{BD8A21C2-07B9-4CC5-B48C-E1251B491EB7}" srcOrd="1" destOrd="0" parTransId="{08853E85-0A51-4356-A619-AD79C186D81E}" sibTransId="{97A7EBC4-4661-48B6-934A-FBD200A7AF17}"/>
    <dgm:cxn modelId="{6599C229-0ABC-45DB-93A0-6EB7D1F299CD}" type="presOf" srcId="{6100DB13-49A1-4FD6-94A4-671FE82FE59C}" destId="{97270804-CDD8-4161-9257-F7B8DC54CC69}" srcOrd="0" destOrd="2" presId="urn:microsoft.com/office/officeart/2005/8/layout/chevron2"/>
    <dgm:cxn modelId="{779925D2-DC57-49DE-93EF-A36BCAE45885}" type="presOf" srcId="{ECE62E6A-3E10-41B4-B053-4C0F4C6F9DAD}" destId="{BFC73EDA-337B-44D3-A62C-DB6FD78D9579}" srcOrd="0" destOrd="0" presId="urn:microsoft.com/office/officeart/2005/8/layout/chevron2"/>
    <dgm:cxn modelId="{0E19BBF1-0585-473A-ADEA-D06D4700EA1A}" type="presOf" srcId="{3DC6C9C5-C96B-4BD6-A123-924AD147F0C4}" destId="{EDFA249B-20A9-4FEE-AD20-FB04A58D0C66}" srcOrd="0" destOrd="2" presId="urn:microsoft.com/office/officeart/2005/8/layout/chevron2"/>
    <dgm:cxn modelId="{BBCE581B-3FBA-495D-A7A7-95EB70A57050}" srcId="{9F2C71D9-B0E0-48DE-9616-8606807D78A4}" destId="{05FA656F-73FD-4049-B828-32E51A477016}" srcOrd="0" destOrd="0" parTransId="{2FD9336C-C189-460F-B6AC-C248AA0765C9}" sibTransId="{A80EA547-DD8F-4D1E-B2B1-C5F64A54C8D0}"/>
    <dgm:cxn modelId="{E660C1EC-A820-484A-B662-6654B511D79F}" type="presOf" srcId="{9211851A-B368-4FF9-BEDC-8C0B3C9BAD55}" destId="{401D40BF-B86C-450D-8DB9-B22E5DF23AC0}" srcOrd="0" destOrd="0" presId="urn:microsoft.com/office/officeart/2005/8/layout/chevron2"/>
    <dgm:cxn modelId="{E70A1253-6464-41AC-95C1-68DB2A9117B7}" type="presOf" srcId="{723B6276-F81F-45C6-BCAA-0E308C947519}" destId="{F5D48A6F-B8AC-4B01-962C-1672A19EB0DF}" srcOrd="0" destOrd="0" presId="urn:microsoft.com/office/officeart/2005/8/layout/chevron2"/>
    <dgm:cxn modelId="{E61D182A-1156-42E3-A2B2-F9DAB93CBEFB}" srcId="{BA5910CE-9237-48C4-920B-2DAD0E9E1F2D}" destId="{47B5C39B-02F3-434B-BFF3-6C840766E413}" srcOrd="1" destOrd="0" parTransId="{473B4D81-B2AD-41AE-AC9A-9F6C2CEE49BA}" sibTransId="{5445112D-90A2-4197-A2CB-BD3AB1200A1D}"/>
    <dgm:cxn modelId="{81139A3C-AA9C-45DD-B2D2-76AD29F0F4F5}" type="presOf" srcId="{9F2C71D9-B0E0-48DE-9616-8606807D78A4}" destId="{4DD8D840-0AE5-43AB-9574-E1234C57FBF8}" srcOrd="0" destOrd="0" presId="urn:microsoft.com/office/officeart/2005/8/layout/chevron2"/>
    <dgm:cxn modelId="{2B4D8753-8C20-4EE0-806E-E0165C286CFA}" srcId="{D8185308-C860-4DCE-AF23-7622A0A45F36}" destId="{728537F6-F0CA-406C-BBFD-368450C1E390}" srcOrd="1" destOrd="0" parTransId="{D00D1A3D-F486-4154-90ED-DB7EB4CD03DE}" sibTransId="{BFE79006-0BE6-46EC-B1A2-09B76A531016}"/>
    <dgm:cxn modelId="{9AAD99B9-C164-4820-A753-A3C7E6A048A6}" type="presOf" srcId="{6127EA6B-E9FD-454F-AC98-22B4C6242A52}" destId="{6F9E90E1-33B2-4FDC-BC2D-EE23896F79CC}" srcOrd="0" destOrd="0" presId="urn:microsoft.com/office/officeart/2005/8/layout/chevron2"/>
    <dgm:cxn modelId="{B2BF3CB7-FCD3-4366-B224-E3AD06A96A6D}" srcId="{6127EA6B-E9FD-454F-AC98-22B4C6242A52}" destId="{AEA5652A-95FE-4FA8-993A-7CE38AB77F69}" srcOrd="0" destOrd="0" parTransId="{A8B53B94-447B-4887-94A0-03AC4A70C09C}" sibTransId="{86501947-6CC4-4420-9A7E-D17FB831261D}"/>
    <dgm:cxn modelId="{820912D1-F447-4DFF-83DA-72CB9DA90040}" type="presOf" srcId="{72A89C63-7EF2-41A4-B66A-7BFAE8C35CAD}" destId="{EDFA249B-20A9-4FEE-AD20-FB04A58D0C66}" srcOrd="0" destOrd="0" presId="urn:microsoft.com/office/officeart/2005/8/layout/chevron2"/>
    <dgm:cxn modelId="{5EB33D0A-339F-486D-9E6B-1A32950EB105}" type="presOf" srcId="{728537F6-F0CA-406C-BBFD-368450C1E390}" destId="{EDFA249B-20A9-4FEE-AD20-FB04A58D0C66}" srcOrd="0" destOrd="1" presId="urn:microsoft.com/office/officeart/2005/8/layout/chevron2"/>
    <dgm:cxn modelId="{18C626F5-225E-4ECD-AF8E-92FE7330791F}" type="presOf" srcId="{1E090993-54D0-45FF-B54F-DC69A047A16E}" destId="{97270804-CDD8-4161-9257-F7B8DC54CC69}" srcOrd="0" destOrd="0" presId="urn:microsoft.com/office/officeart/2005/8/layout/chevron2"/>
    <dgm:cxn modelId="{9CCEE383-FB63-4358-BAC8-3BDDA2A27141}" type="presOf" srcId="{BA5910CE-9237-48C4-920B-2DAD0E9E1F2D}" destId="{B5C0C18B-4391-4F44-8D54-222C3D54A531}" srcOrd="0" destOrd="0" presId="urn:microsoft.com/office/officeart/2005/8/layout/chevron2"/>
    <dgm:cxn modelId="{47244F08-AFBC-4F15-8083-8F8261F351C7}" srcId="{9211851A-B368-4FF9-BEDC-8C0B3C9BAD55}" destId="{ECE62E6A-3E10-41B4-B053-4C0F4C6F9DAD}" srcOrd="0" destOrd="0" parTransId="{40C12963-5AE1-47D4-A67C-54E283FBD63D}" sibTransId="{BBD57D02-0B5D-452A-9125-D01F25972936}"/>
    <dgm:cxn modelId="{F62FD644-41F7-40CF-B42B-0A69A411BF59}" srcId="{D8185308-C860-4DCE-AF23-7622A0A45F36}" destId="{72A89C63-7EF2-41A4-B66A-7BFAE8C35CAD}" srcOrd="0" destOrd="0" parTransId="{94D7F95D-39FB-493D-BBC8-015E3774E917}" sibTransId="{EB5B25A8-7936-4D1C-AE47-25196F2765C4}"/>
    <dgm:cxn modelId="{DD53962C-CDE7-41D7-9BFE-5DA2683E024E}" type="presOf" srcId="{BD8A21C2-07B9-4CC5-B48C-E1251B491EB7}" destId="{BFC73EDA-337B-44D3-A62C-DB6FD78D9579}" srcOrd="0" destOrd="1" presId="urn:microsoft.com/office/officeart/2005/8/layout/chevron2"/>
    <dgm:cxn modelId="{54CA12AE-855F-4FAE-BEDD-515E53E09A47}" srcId="{723B6276-F81F-45C6-BCAA-0E308C947519}" destId="{D8185308-C860-4DCE-AF23-7622A0A45F36}" srcOrd="0" destOrd="0" parTransId="{5160B514-FA6F-4EDC-B1D4-328DCA613025}" sibTransId="{F58A8B63-8D09-4489-B96A-2C1EB7C7C50E}"/>
    <dgm:cxn modelId="{97701843-0F15-4A9E-8ECA-0689B9A4E573}" type="presOf" srcId="{F1DC252D-4328-495F-939D-0E961A9FFC5B}" destId="{FBB908D2-3A2E-416F-B675-EECB2A3A3920}" srcOrd="0" destOrd="1" presId="urn:microsoft.com/office/officeart/2005/8/layout/chevron2"/>
    <dgm:cxn modelId="{339CE412-896B-4BCB-A075-2D491D647722}" type="presOf" srcId="{05FA656F-73FD-4049-B828-32E51A477016}" destId="{FBB908D2-3A2E-416F-B675-EECB2A3A3920}" srcOrd="0" destOrd="0" presId="urn:microsoft.com/office/officeart/2005/8/layout/chevron2"/>
    <dgm:cxn modelId="{10BCE89A-5926-4187-A32C-221A54FEE7A4}" srcId="{BA5910CE-9237-48C4-920B-2DAD0E9E1F2D}" destId="{1E090993-54D0-45FF-B54F-DC69A047A16E}" srcOrd="0" destOrd="0" parTransId="{006433D3-258F-49E9-A13D-43A2D1D4F312}" sibTransId="{0CFB3124-B80F-4B26-AA1F-3866A549DEB7}"/>
    <dgm:cxn modelId="{6EE97B23-C3AB-4EDF-A071-BC5DE6AB3ED9}" type="presOf" srcId="{AEA5652A-95FE-4FA8-993A-7CE38AB77F69}" destId="{CE33E3E8-4235-4B4E-8E70-518CB48E1AE3}" srcOrd="0" destOrd="0" presId="urn:microsoft.com/office/officeart/2005/8/layout/chevron2"/>
    <dgm:cxn modelId="{1549BA3B-9AAF-4505-9C55-40BD0B667937}" srcId="{723B6276-F81F-45C6-BCAA-0E308C947519}" destId="{6127EA6B-E9FD-454F-AC98-22B4C6242A52}" srcOrd="4" destOrd="0" parTransId="{DA8016B9-DDC6-4550-9547-82A84E01DC40}" sibTransId="{D523C1DB-E351-4D13-8BCF-7BE226AFE211}"/>
    <dgm:cxn modelId="{2130C3BD-A4F6-4080-93C8-2519F68F82CD}" srcId="{D8185308-C860-4DCE-AF23-7622A0A45F36}" destId="{3DC6C9C5-C96B-4BD6-A123-924AD147F0C4}" srcOrd="2" destOrd="0" parTransId="{6180B0F7-0B16-4764-AEDB-D497B4B5CB10}" sibTransId="{2480029F-BD32-41F6-9B5F-32B52EF72B40}"/>
    <dgm:cxn modelId="{D253703D-B391-4483-A674-AD96A472CACA}" type="presOf" srcId="{997A3A8A-3AB4-48A1-A4D3-761674F68DEB}" destId="{BFC73EDA-337B-44D3-A62C-DB6FD78D9579}" srcOrd="0" destOrd="2" presId="urn:microsoft.com/office/officeart/2005/8/layout/chevron2"/>
    <dgm:cxn modelId="{31D10E68-85A8-443F-8FBF-363369C876A4}" srcId="{BA5910CE-9237-48C4-920B-2DAD0E9E1F2D}" destId="{6100DB13-49A1-4FD6-94A4-671FE82FE59C}" srcOrd="2" destOrd="0" parTransId="{05DF095B-D314-4103-B590-D1F9D7716C47}" sibTransId="{4F92C08E-B000-40DE-AACC-6995E67E2621}"/>
    <dgm:cxn modelId="{39ACC14D-B303-4E13-8E07-AF08AE9953CB}" srcId="{723B6276-F81F-45C6-BCAA-0E308C947519}" destId="{9F2C71D9-B0E0-48DE-9616-8606807D78A4}" srcOrd="2" destOrd="0" parTransId="{BB6BD1AF-8F43-4E27-85D5-635496D79C22}" sibTransId="{310BBFC7-C241-4071-9383-0A48A994D41B}"/>
    <dgm:cxn modelId="{006D9D98-A946-41E9-B190-C7A5A20D03C8}" srcId="{6127EA6B-E9FD-454F-AC98-22B4C6242A52}" destId="{EC98AF4D-49C0-45F4-88F0-045405E6FD1F}" srcOrd="1" destOrd="0" parTransId="{6BAC355C-2A90-4913-B5EF-C0171BFEF030}" sibTransId="{19993C42-E890-4FFD-884F-5A178CA18125}"/>
    <dgm:cxn modelId="{FC71A513-6E43-4A87-BF90-80DBA9D8C8D1}" srcId="{723B6276-F81F-45C6-BCAA-0E308C947519}" destId="{9211851A-B368-4FF9-BEDC-8C0B3C9BAD55}" srcOrd="1" destOrd="0" parTransId="{450D0F1C-2D18-4575-91C3-E76EDF3A68F3}" sibTransId="{533D0328-C5B4-43E4-B16D-F99CF774F128}"/>
    <dgm:cxn modelId="{F7DEF74F-3B54-4564-8E73-26795A54E8F8}" type="presOf" srcId="{EC98AF4D-49C0-45F4-88F0-045405E6FD1F}" destId="{CE33E3E8-4235-4B4E-8E70-518CB48E1AE3}" srcOrd="0" destOrd="1" presId="urn:microsoft.com/office/officeart/2005/8/layout/chevron2"/>
    <dgm:cxn modelId="{383A0767-9D60-4AF8-9FB5-47EE596702D6}" type="presOf" srcId="{D8185308-C860-4DCE-AF23-7622A0A45F36}" destId="{F851A72E-822B-45B1-B3DD-16A6CA1938C0}" srcOrd="0" destOrd="0" presId="urn:microsoft.com/office/officeart/2005/8/layout/chevron2"/>
    <dgm:cxn modelId="{7901CC68-C9A0-4139-80A0-43719291AD98}" srcId="{723B6276-F81F-45C6-BCAA-0E308C947519}" destId="{BA5910CE-9237-48C4-920B-2DAD0E9E1F2D}" srcOrd="3" destOrd="0" parTransId="{6BE16768-8CE1-4336-AC34-5A1FCD72F13B}" sibTransId="{1158D1D0-0882-47CF-809E-5FD33C173718}"/>
    <dgm:cxn modelId="{7D1B20A2-0985-4B20-B000-BCA7A99F0012}" srcId="{9F2C71D9-B0E0-48DE-9616-8606807D78A4}" destId="{F1DC252D-4328-495F-939D-0E961A9FFC5B}" srcOrd="1" destOrd="0" parTransId="{F96CB821-CB4B-4F9D-9BFE-92C0641282FF}" sibTransId="{804A3BB5-B5A4-4E4B-9DFD-C716F40CA8B3}"/>
    <dgm:cxn modelId="{F05684A2-75F8-4783-8910-4F7B7E3964FF}" srcId="{9211851A-B368-4FF9-BEDC-8C0B3C9BAD55}" destId="{997A3A8A-3AB4-48A1-A4D3-761674F68DEB}" srcOrd="2" destOrd="0" parTransId="{A9390AD8-8BCA-460D-AC95-CC985BB736F9}" sibTransId="{12BF31EE-3599-4E59-8B66-BDC3B30003B1}"/>
    <dgm:cxn modelId="{9017DD8E-E2FE-41D0-9C05-B41A1AE95853}" type="presParOf" srcId="{F5D48A6F-B8AC-4B01-962C-1672A19EB0DF}" destId="{4B80100F-AD6F-4ECF-92E6-F1FE06B921F1}" srcOrd="0" destOrd="0" presId="urn:microsoft.com/office/officeart/2005/8/layout/chevron2"/>
    <dgm:cxn modelId="{2D3F960A-C9AE-4BA0-9C72-4E55CB6AEF79}" type="presParOf" srcId="{4B80100F-AD6F-4ECF-92E6-F1FE06B921F1}" destId="{F851A72E-822B-45B1-B3DD-16A6CA1938C0}" srcOrd="0" destOrd="0" presId="urn:microsoft.com/office/officeart/2005/8/layout/chevron2"/>
    <dgm:cxn modelId="{895F2607-493D-488E-95DF-427436DEF5B8}" type="presParOf" srcId="{4B80100F-AD6F-4ECF-92E6-F1FE06B921F1}" destId="{EDFA249B-20A9-4FEE-AD20-FB04A58D0C66}" srcOrd="1" destOrd="0" presId="urn:microsoft.com/office/officeart/2005/8/layout/chevron2"/>
    <dgm:cxn modelId="{CFB3641A-2086-4F63-A6C5-7A02136AD1B1}" type="presParOf" srcId="{F5D48A6F-B8AC-4B01-962C-1672A19EB0DF}" destId="{2FE2989D-8677-4E70-9A71-60C38832FE96}" srcOrd="1" destOrd="0" presId="urn:microsoft.com/office/officeart/2005/8/layout/chevron2"/>
    <dgm:cxn modelId="{A67564B0-2AB2-4029-8D9F-81A8788A121B}" type="presParOf" srcId="{F5D48A6F-B8AC-4B01-962C-1672A19EB0DF}" destId="{934B478B-3D0A-4A61-846B-ACD139D33D4B}" srcOrd="2" destOrd="0" presId="urn:microsoft.com/office/officeart/2005/8/layout/chevron2"/>
    <dgm:cxn modelId="{785711DD-0F10-4601-BD41-993BE1EEDE08}" type="presParOf" srcId="{934B478B-3D0A-4A61-846B-ACD139D33D4B}" destId="{401D40BF-B86C-450D-8DB9-B22E5DF23AC0}" srcOrd="0" destOrd="0" presId="urn:microsoft.com/office/officeart/2005/8/layout/chevron2"/>
    <dgm:cxn modelId="{3D36959D-B572-458C-9C02-B635C0D3950F}" type="presParOf" srcId="{934B478B-3D0A-4A61-846B-ACD139D33D4B}" destId="{BFC73EDA-337B-44D3-A62C-DB6FD78D9579}" srcOrd="1" destOrd="0" presId="urn:microsoft.com/office/officeart/2005/8/layout/chevron2"/>
    <dgm:cxn modelId="{271EA4A3-7AF5-45FA-8C1C-A41A2040B462}" type="presParOf" srcId="{F5D48A6F-B8AC-4B01-962C-1672A19EB0DF}" destId="{DF450F18-7746-4B3B-BE92-A87EB6183C6A}" srcOrd="3" destOrd="0" presId="urn:microsoft.com/office/officeart/2005/8/layout/chevron2"/>
    <dgm:cxn modelId="{63AE2632-3EAB-4823-88F0-4AB635E48304}" type="presParOf" srcId="{F5D48A6F-B8AC-4B01-962C-1672A19EB0DF}" destId="{507FEB75-2C30-4B3A-BE52-FEA0D473ECBE}" srcOrd="4" destOrd="0" presId="urn:microsoft.com/office/officeart/2005/8/layout/chevron2"/>
    <dgm:cxn modelId="{DD81ABEF-11A3-4BCD-8F1A-5892449EE534}" type="presParOf" srcId="{507FEB75-2C30-4B3A-BE52-FEA0D473ECBE}" destId="{4DD8D840-0AE5-43AB-9574-E1234C57FBF8}" srcOrd="0" destOrd="0" presId="urn:microsoft.com/office/officeart/2005/8/layout/chevron2"/>
    <dgm:cxn modelId="{521E0975-4655-46F4-B914-70F6AAE0F629}" type="presParOf" srcId="{507FEB75-2C30-4B3A-BE52-FEA0D473ECBE}" destId="{FBB908D2-3A2E-416F-B675-EECB2A3A3920}" srcOrd="1" destOrd="0" presId="urn:microsoft.com/office/officeart/2005/8/layout/chevron2"/>
    <dgm:cxn modelId="{A13854F7-832A-4172-96CE-5CF9A255E2F8}" type="presParOf" srcId="{F5D48A6F-B8AC-4B01-962C-1672A19EB0DF}" destId="{A08C1D15-4354-489B-B6C2-2FF0DA7AC1FC}" srcOrd="5" destOrd="0" presId="urn:microsoft.com/office/officeart/2005/8/layout/chevron2"/>
    <dgm:cxn modelId="{C27C9689-8326-454D-B0C2-741FB14D95A9}" type="presParOf" srcId="{F5D48A6F-B8AC-4B01-962C-1672A19EB0DF}" destId="{2DD3266D-332A-481A-A0B4-EB023C2C6337}" srcOrd="6" destOrd="0" presId="urn:microsoft.com/office/officeart/2005/8/layout/chevron2"/>
    <dgm:cxn modelId="{A3ED8408-5B1F-4985-B32E-2E6D10151745}" type="presParOf" srcId="{2DD3266D-332A-481A-A0B4-EB023C2C6337}" destId="{B5C0C18B-4391-4F44-8D54-222C3D54A531}" srcOrd="0" destOrd="0" presId="urn:microsoft.com/office/officeart/2005/8/layout/chevron2"/>
    <dgm:cxn modelId="{551A4DEE-EA37-4F08-9F75-885683629380}" type="presParOf" srcId="{2DD3266D-332A-481A-A0B4-EB023C2C6337}" destId="{97270804-CDD8-4161-9257-F7B8DC54CC69}" srcOrd="1" destOrd="0" presId="urn:microsoft.com/office/officeart/2005/8/layout/chevron2"/>
    <dgm:cxn modelId="{B1A317C8-6A42-4B5B-8507-8E51493E3AF9}" type="presParOf" srcId="{F5D48A6F-B8AC-4B01-962C-1672A19EB0DF}" destId="{F8A3939D-48E4-4179-B170-D23178D34631}" srcOrd="7" destOrd="0" presId="urn:microsoft.com/office/officeart/2005/8/layout/chevron2"/>
    <dgm:cxn modelId="{19774B2D-B6F5-4FB6-8C0F-4F29009DFEE3}" type="presParOf" srcId="{F5D48A6F-B8AC-4B01-962C-1672A19EB0DF}" destId="{E1FCD5A4-CF2B-43C8-AB0D-E567D38B72BD}" srcOrd="8" destOrd="0" presId="urn:microsoft.com/office/officeart/2005/8/layout/chevron2"/>
    <dgm:cxn modelId="{2EF2002C-B8DB-4AE4-AC52-ED1B3AE4BF0D}" type="presParOf" srcId="{E1FCD5A4-CF2B-43C8-AB0D-E567D38B72BD}" destId="{6F9E90E1-33B2-4FDC-BC2D-EE23896F79CC}" srcOrd="0" destOrd="0" presId="urn:microsoft.com/office/officeart/2005/8/layout/chevron2"/>
    <dgm:cxn modelId="{4357A563-0935-481F-90E4-ED12487DD14E}" type="presParOf" srcId="{E1FCD5A4-CF2B-43C8-AB0D-E567D38B72BD}" destId="{CE33E3E8-4235-4B4E-8E70-518CB48E1AE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1A72E-822B-45B1-B3DD-16A6CA1938C0}">
      <dsp:nvSpPr>
        <dsp:cNvPr id="0" name=""/>
        <dsp:cNvSpPr/>
      </dsp:nvSpPr>
      <dsp:spPr>
        <a:xfrm rot="5400000">
          <a:off x="-217688" y="221210"/>
          <a:ext cx="1164093" cy="728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endParaRPr lang="en-IE" sz="700" b="1" kern="1200" spc="0" dirty="0" smtClean="0"/>
        </a:p>
        <a:p>
          <a:pPr lvl="0" algn="ctr" defTabSz="311150">
            <a:lnSpc>
              <a:spcPct val="90000"/>
            </a:lnSpc>
            <a:spcBef>
              <a:spcPct val="0"/>
            </a:spcBef>
            <a:spcAft>
              <a:spcPct val="35000"/>
            </a:spcAft>
          </a:pPr>
          <a:r>
            <a:rPr lang="en-IE" sz="700" b="1" kern="1200" spc="0" dirty="0" smtClean="0"/>
            <a:t>Progress  ‘low threshold’ clients into further stabilisation programmes</a:t>
          </a:r>
          <a:endParaRPr lang="en-IE" sz="700" b="1" kern="1200" spc="0" dirty="0"/>
        </a:p>
      </dsp:txBody>
      <dsp:txXfrm rot="-5400000">
        <a:off x="1" y="367879"/>
        <a:ext cx="728716" cy="435377"/>
      </dsp:txXfrm>
    </dsp:sp>
    <dsp:sp modelId="{EDFA249B-20A9-4FEE-AD20-FB04A58D0C66}">
      <dsp:nvSpPr>
        <dsp:cNvPr id="0" name=""/>
        <dsp:cNvSpPr/>
      </dsp:nvSpPr>
      <dsp:spPr>
        <a:xfrm rot="5400000">
          <a:off x="4830336" y="-4085583"/>
          <a:ext cx="676665" cy="889912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IE" sz="1100" kern="1200" dirty="0" smtClean="0"/>
            <a:t>Strategy: Develop a two tiered service of low threshold including assessment and care planning to treatment and rehabilitation as JADD’ progression methodology for our clients’ road to recovery</a:t>
          </a:r>
          <a:endParaRPr lang="en-IE" sz="1100" kern="1200" dirty="0"/>
        </a:p>
        <a:p>
          <a:pPr marL="57150" lvl="1" indent="-57150" algn="l" defTabSz="488950">
            <a:lnSpc>
              <a:spcPct val="90000"/>
            </a:lnSpc>
            <a:spcBef>
              <a:spcPct val="0"/>
            </a:spcBef>
            <a:spcAft>
              <a:spcPct val="15000"/>
            </a:spcAft>
            <a:buChar char="••"/>
          </a:pPr>
          <a:r>
            <a:rPr lang="en-IE" sz="1100" kern="1200" dirty="0" smtClean="0"/>
            <a:t>Measure: Monitor the progression our clients along their journey through JADD services- two tiered approach</a:t>
          </a:r>
          <a:endParaRPr lang="en-IE" sz="1100" kern="1200" dirty="0"/>
        </a:p>
        <a:p>
          <a:pPr marL="57150" lvl="1" indent="-57150" algn="l" defTabSz="400050">
            <a:lnSpc>
              <a:spcPct val="90000"/>
            </a:lnSpc>
            <a:spcBef>
              <a:spcPct val="0"/>
            </a:spcBef>
            <a:spcAft>
              <a:spcPct val="15000"/>
            </a:spcAft>
            <a:buChar char="••"/>
          </a:pPr>
          <a:endParaRPr lang="en-IE" sz="900" kern="1200" dirty="0"/>
        </a:p>
      </dsp:txBody>
      <dsp:txXfrm rot="-5400000">
        <a:off x="719105" y="58680"/>
        <a:ext cx="8866096" cy="610601"/>
      </dsp:txXfrm>
    </dsp:sp>
    <dsp:sp modelId="{401D40BF-B86C-450D-8DB9-B22E5DF23AC0}">
      <dsp:nvSpPr>
        <dsp:cNvPr id="0" name=""/>
        <dsp:cNvSpPr/>
      </dsp:nvSpPr>
      <dsp:spPr>
        <a:xfrm rot="5400000">
          <a:off x="-156153" y="1209446"/>
          <a:ext cx="1041023" cy="728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IE" sz="700" b="1" kern="1200" spc="0" dirty="0" smtClean="0"/>
            <a:t>Promote Education </a:t>
          </a:r>
          <a:endParaRPr lang="en-IE" sz="700" b="1" kern="1200" spc="0" dirty="0"/>
        </a:p>
      </dsp:txBody>
      <dsp:txXfrm rot="-5400000">
        <a:off x="1" y="1417650"/>
        <a:ext cx="728716" cy="312307"/>
      </dsp:txXfrm>
    </dsp:sp>
    <dsp:sp modelId="{BFC73EDA-337B-44D3-A62C-DB6FD78D9579}">
      <dsp:nvSpPr>
        <dsp:cNvPr id="0" name=""/>
        <dsp:cNvSpPr/>
      </dsp:nvSpPr>
      <dsp:spPr>
        <a:xfrm rot="5400000">
          <a:off x="4817344" y="-3057938"/>
          <a:ext cx="676665" cy="889912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IE" sz="1100" kern="1200" dirty="0" smtClean="0"/>
            <a:t>Strategy: For JADD to promote itself  in the </a:t>
          </a:r>
          <a:r>
            <a:rPr lang="en-IE" sz="1100" kern="1200" dirty="0" err="1" smtClean="0"/>
            <a:t>Jobstown</a:t>
          </a:r>
          <a:r>
            <a:rPr lang="en-IE" sz="1100" kern="1200" dirty="0" smtClean="0"/>
            <a:t> area for rehabilitation on account of its education pathway</a:t>
          </a:r>
          <a:endParaRPr lang="en-IE" sz="1100" kern="1200" dirty="0"/>
        </a:p>
        <a:p>
          <a:pPr marL="57150" lvl="1" indent="-57150" algn="l" defTabSz="488950">
            <a:lnSpc>
              <a:spcPct val="90000"/>
            </a:lnSpc>
            <a:spcBef>
              <a:spcPct val="0"/>
            </a:spcBef>
            <a:spcAft>
              <a:spcPct val="15000"/>
            </a:spcAft>
            <a:buChar char="••"/>
          </a:pPr>
          <a:r>
            <a:rPr lang="en-IE" sz="1100" kern="1200" dirty="0" smtClean="0"/>
            <a:t>Measure: Monitor the % of JADD clients that are involved in education</a:t>
          </a:r>
          <a:endParaRPr lang="en-IE" sz="1100" kern="1200" dirty="0"/>
        </a:p>
        <a:p>
          <a:pPr marL="57150" lvl="1" indent="-57150" algn="l" defTabSz="488950">
            <a:lnSpc>
              <a:spcPct val="90000"/>
            </a:lnSpc>
            <a:spcBef>
              <a:spcPct val="0"/>
            </a:spcBef>
            <a:spcAft>
              <a:spcPct val="15000"/>
            </a:spcAft>
            <a:buChar char="••"/>
          </a:pPr>
          <a:r>
            <a:rPr lang="en-IE" sz="1100" kern="1200" dirty="0" smtClean="0"/>
            <a:t>Build supports around students to ensure long term educational and rehabilitative changes .</a:t>
          </a:r>
          <a:endParaRPr lang="en-IE" sz="1100" kern="1200" dirty="0"/>
        </a:p>
      </dsp:txBody>
      <dsp:txXfrm rot="-5400000">
        <a:off x="706113" y="1086325"/>
        <a:ext cx="8866096" cy="610601"/>
      </dsp:txXfrm>
    </dsp:sp>
    <dsp:sp modelId="{4DD8D840-0AE5-43AB-9574-E1234C57FBF8}">
      <dsp:nvSpPr>
        <dsp:cNvPr id="0" name=""/>
        <dsp:cNvSpPr/>
      </dsp:nvSpPr>
      <dsp:spPr>
        <a:xfrm rot="5400000">
          <a:off x="-156153" y="2136148"/>
          <a:ext cx="1041023" cy="728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IE" sz="700" b="1" kern="1200" spc="0" dirty="0" smtClean="0"/>
            <a:t>Focus on Family Support</a:t>
          </a:r>
          <a:endParaRPr lang="en-IE" sz="700" b="1" kern="1200" spc="0" dirty="0"/>
        </a:p>
      </dsp:txBody>
      <dsp:txXfrm rot="-5400000">
        <a:off x="1" y="2344352"/>
        <a:ext cx="728716" cy="312307"/>
      </dsp:txXfrm>
    </dsp:sp>
    <dsp:sp modelId="{FBB908D2-3A2E-416F-B675-EECB2A3A3920}">
      <dsp:nvSpPr>
        <dsp:cNvPr id="0" name=""/>
        <dsp:cNvSpPr/>
      </dsp:nvSpPr>
      <dsp:spPr>
        <a:xfrm rot="5400000">
          <a:off x="5204306" y="-2495595"/>
          <a:ext cx="676665" cy="962784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IE" sz="1100" kern="1200" dirty="0" smtClean="0"/>
            <a:t>Strategy: Generate awareness of the services &amp; supports that JADD can provide to families  </a:t>
          </a:r>
          <a:endParaRPr lang="en-US" sz="1100" kern="1200" dirty="0"/>
        </a:p>
        <a:p>
          <a:pPr marL="57150" lvl="1" indent="-57150" algn="l" defTabSz="488950">
            <a:lnSpc>
              <a:spcPct val="90000"/>
            </a:lnSpc>
            <a:spcBef>
              <a:spcPct val="0"/>
            </a:spcBef>
            <a:spcAft>
              <a:spcPct val="15000"/>
            </a:spcAft>
            <a:buChar char="••"/>
          </a:pPr>
          <a:r>
            <a:rPr lang="en-IE" sz="1100" kern="1200" dirty="0" smtClean="0"/>
            <a:t>Measure: Monitor the % of users of JADD services are family members</a:t>
          </a:r>
          <a:endParaRPr lang="en-IE" sz="1100" kern="1200" dirty="0"/>
        </a:p>
      </dsp:txBody>
      <dsp:txXfrm rot="-5400000">
        <a:off x="728717" y="2013026"/>
        <a:ext cx="9594812" cy="610601"/>
      </dsp:txXfrm>
    </dsp:sp>
    <dsp:sp modelId="{B5C0C18B-4391-4F44-8D54-222C3D54A531}">
      <dsp:nvSpPr>
        <dsp:cNvPr id="0" name=""/>
        <dsp:cNvSpPr/>
      </dsp:nvSpPr>
      <dsp:spPr>
        <a:xfrm rot="5400000">
          <a:off x="-156153" y="3053647"/>
          <a:ext cx="1041023" cy="728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IE" sz="700" b="1" kern="1200" spc="0" dirty="0" smtClean="0"/>
            <a:t>Increase clients in Treatment  Rehabilitation</a:t>
          </a:r>
          <a:endParaRPr lang="en-US" sz="700" b="1" kern="1200" spc="0" dirty="0"/>
        </a:p>
      </dsp:txBody>
      <dsp:txXfrm rot="-5400000">
        <a:off x="1" y="3261851"/>
        <a:ext cx="728716" cy="312307"/>
      </dsp:txXfrm>
    </dsp:sp>
    <dsp:sp modelId="{97270804-CDD8-4161-9257-F7B8DC54CC69}">
      <dsp:nvSpPr>
        <dsp:cNvPr id="0" name=""/>
        <dsp:cNvSpPr/>
      </dsp:nvSpPr>
      <dsp:spPr>
        <a:xfrm rot="5400000">
          <a:off x="5204306" y="-1568893"/>
          <a:ext cx="676665" cy="962784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IE" sz="1100" kern="1200" dirty="0" smtClean="0"/>
            <a:t>Strategy: To promote JADDs treatment and rehabilitation services to ensure more successful and long term positive impacts are made on clients substance misuse issues.</a:t>
          </a:r>
          <a:endParaRPr lang="en-US" sz="1100" kern="1200" dirty="0"/>
        </a:p>
        <a:p>
          <a:pPr marL="57150" lvl="1" indent="-57150" algn="l" defTabSz="488950">
            <a:lnSpc>
              <a:spcPct val="90000"/>
            </a:lnSpc>
            <a:spcBef>
              <a:spcPct val="0"/>
            </a:spcBef>
            <a:spcAft>
              <a:spcPct val="15000"/>
            </a:spcAft>
            <a:buChar char="••"/>
          </a:pPr>
          <a:r>
            <a:rPr lang="en-IE" sz="1100" kern="1200" dirty="0" smtClean="0"/>
            <a:t>To utilise the skills and services in place within JADD and to create stronger and more effective pathways into long term recovery </a:t>
          </a:r>
          <a:endParaRPr lang="en-US" sz="1100" kern="1200" dirty="0"/>
        </a:p>
        <a:p>
          <a:pPr marL="57150" lvl="1" indent="-57150" algn="l" defTabSz="488950">
            <a:lnSpc>
              <a:spcPct val="90000"/>
            </a:lnSpc>
            <a:spcBef>
              <a:spcPct val="0"/>
            </a:spcBef>
            <a:spcAft>
              <a:spcPct val="15000"/>
            </a:spcAft>
            <a:buChar char="••"/>
          </a:pPr>
          <a:r>
            <a:rPr lang="en-IE" sz="1100" kern="1200" dirty="0" smtClean="0"/>
            <a:t>Measure: through our internal report systems we can identify more clients engaged in formal and structured quantifiable outcomes</a:t>
          </a:r>
          <a:endParaRPr lang="en-US" sz="1100" kern="1200" dirty="0"/>
        </a:p>
      </dsp:txBody>
      <dsp:txXfrm rot="-5400000">
        <a:off x="728717" y="2939728"/>
        <a:ext cx="9594812" cy="610601"/>
      </dsp:txXfrm>
    </dsp:sp>
    <dsp:sp modelId="{6F9E90E1-33B2-4FDC-BC2D-EE23896F79CC}">
      <dsp:nvSpPr>
        <dsp:cNvPr id="0" name=""/>
        <dsp:cNvSpPr/>
      </dsp:nvSpPr>
      <dsp:spPr>
        <a:xfrm rot="5400000">
          <a:off x="-156153" y="3989551"/>
          <a:ext cx="1041023" cy="728716"/>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IE" sz="700" b="1" kern="1200" spc="0" dirty="0" smtClean="0"/>
            <a:t>Expand our </a:t>
          </a:r>
        </a:p>
        <a:p>
          <a:pPr lvl="0" algn="ctr" defTabSz="311150">
            <a:lnSpc>
              <a:spcPct val="90000"/>
            </a:lnSpc>
            <a:spcBef>
              <a:spcPct val="0"/>
            </a:spcBef>
            <a:spcAft>
              <a:spcPct val="35000"/>
            </a:spcAft>
          </a:pPr>
          <a:r>
            <a:rPr lang="en-IE" sz="700" b="1" kern="1200" spc="0" dirty="0" smtClean="0"/>
            <a:t>Funding Base</a:t>
          </a:r>
          <a:endParaRPr lang="en-US" sz="700" b="1" kern="1200" spc="0" dirty="0"/>
        </a:p>
      </dsp:txBody>
      <dsp:txXfrm rot="-5400000">
        <a:off x="1" y="4197755"/>
        <a:ext cx="728716" cy="312307"/>
      </dsp:txXfrm>
    </dsp:sp>
    <dsp:sp modelId="{CE33E3E8-4235-4B4E-8E70-518CB48E1AE3}">
      <dsp:nvSpPr>
        <dsp:cNvPr id="0" name=""/>
        <dsp:cNvSpPr/>
      </dsp:nvSpPr>
      <dsp:spPr>
        <a:xfrm rot="5400000">
          <a:off x="5204306" y="-642191"/>
          <a:ext cx="676665" cy="962784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IE" sz="1100" kern="1200" dirty="0" smtClean="0"/>
            <a:t>Strategy: Secure alternative sources of funding through awareness building of JADD both nationally and locally i.e. business/philanthropic donations</a:t>
          </a:r>
          <a:endParaRPr lang="en-US" sz="1100" kern="1200" dirty="0"/>
        </a:p>
        <a:p>
          <a:pPr marL="57150" lvl="1" indent="-57150" algn="l" defTabSz="488950">
            <a:lnSpc>
              <a:spcPct val="90000"/>
            </a:lnSpc>
            <a:spcBef>
              <a:spcPct val="0"/>
            </a:spcBef>
            <a:spcAft>
              <a:spcPct val="15000"/>
            </a:spcAft>
            <a:buChar char="••"/>
          </a:pPr>
          <a:r>
            <a:rPr lang="en-IE" sz="1100" kern="1200" dirty="0" smtClean="0"/>
            <a:t>Measure: Have a target of X% of funding not coming from HSE and </a:t>
          </a:r>
          <a:r>
            <a:rPr lang="en-IE" sz="1100" kern="1200" dirty="0" err="1" smtClean="0"/>
            <a:t>Govt</a:t>
          </a:r>
          <a:r>
            <a:rPr lang="en-IE" sz="1100" kern="1200" dirty="0" smtClean="0"/>
            <a:t> department</a:t>
          </a:r>
          <a:endParaRPr lang="en-US" sz="1100" kern="1200" dirty="0"/>
        </a:p>
      </dsp:txBody>
      <dsp:txXfrm rot="-5400000">
        <a:off x="728717" y="3866430"/>
        <a:ext cx="9594812" cy="6106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78D03820-4277-4FA7-AD08-FA0EACC93038}" type="datetimeFigureOut">
              <a:rPr lang="en-IE" smtClean="0"/>
              <a:pPr/>
              <a:t>11/06/2019</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38295868-5B32-4E0E-9262-43D392794133}" type="slidenum">
              <a:rPr lang="en-IE" smtClean="0"/>
              <a:pPr/>
              <a:t>‹#›</a:t>
            </a:fld>
            <a:endParaRPr lang="en-IE"/>
          </a:p>
        </p:txBody>
      </p:sp>
    </p:spTree>
    <p:extLst>
      <p:ext uri="{BB962C8B-B14F-4D97-AF65-F5344CB8AC3E}">
        <p14:creationId xmlns:p14="http://schemas.microsoft.com/office/powerpoint/2010/main" val="83544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38295868-5B32-4E0E-9262-43D392794133}" type="slidenum">
              <a:rPr lang="en-IE" smtClean="0"/>
              <a:pPr/>
              <a:t>1</a:t>
            </a:fld>
            <a:endParaRPr lang="en-IE"/>
          </a:p>
        </p:txBody>
      </p:sp>
    </p:spTree>
    <p:extLst>
      <p:ext uri="{BB962C8B-B14F-4D97-AF65-F5344CB8AC3E}">
        <p14:creationId xmlns:p14="http://schemas.microsoft.com/office/powerpoint/2010/main" val="197868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17E59A-39D0-4B94-8990-5C99AE3EBF3E}" type="datetime1">
              <a:rPr lang="en-IE" smtClean="0"/>
              <a:pPr/>
              <a:t>11/06/2019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E93EF-B918-4925-8E42-843B71DDB9B1}" type="slidenum">
              <a:rPr lang="en-IE" smtClean="0"/>
              <a:pPr/>
              <a:t>‹#›</a:t>
            </a:fld>
            <a:endParaRPr lang="en-I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4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325852-087C-4BC0-9FB5-DD79E417744F}" type="datetime1">
              <a:rPr lang="en-IE" smtClean="0"/>
              <a:pPr/>
              <a:t>11/06/2019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10969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7477C7-F5CB-4D2B-8300-4C8F3A8D2583}" type="datetime1">
              <a:rPr lang="en-IE" smtClean="0"/>
              <a:pPr/>
              <a:t>11/06/2019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151201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8CFDE-0ECF-46F1-9753-6A4B76419E4A}" type="datetime1">
              <a:rPr lang="en-IE" smtClean="0"/>
              <a:pPr/>
              <a:t>11/06/2019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189550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5AC51-74C2-4177-B7F6-79F2A85F5074}" type="datetime1">
              <a:rPr lang="en-IE" smtClean="0"/>
              <a:pPr/>
              <a:t>11/06/2019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CDE93EF-B918-4925-8E42-843B71DDB9B1}" type="slidenum">
              <a:rPr lang="en-IE" smtClean="0"/>
              <a:pPr/>
              <a:t>‹#›</a:t>
            </a:fld>
            <a:endParaRPr lang="en-I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90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0C330B-A23C-4F3F-98BB-DCAC3023D140}" type="datetime1">
              <a:rPr lang="en-IE" smtClean="0"/>
              <a:pPr/>
              <a:t>11/06/2019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3704292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FFDE4C-3011-4AB3-9C84-404B8C2351CF}" type="datetime1">
              <a:rPr lang="en-IE" smtClean="0"/>
              <a:pPr/>
              <a:t>11/06/2019</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73325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CC669A-D7B2-48F5-9F5E-C182418A4541}" type="datetime1">
              <a:rPr lang="en-IE" smtClean="0"/>
              <a:pPr/>
              <a:t>11/06/2019</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274978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4BE975-7873-4D75-B668-2FF7974D5275}" type="datetime1">
              <a:rPr lang="en-IE" smtClean="0"/>
              <a:pPr/>
              <a:t>11/06/2019</a:t>
            </a:fld>
            <a:endParaRPr lang="en-I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dirty="0"/>
          </a:p>
        </p:txBody>
      </p:sp>
      <p:sp>
        <p:nvSpPr>
          <p:cNvPr id="9" name="Slide Number Placeholder 8"/>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374834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644C7C-1C04-42D9-ADDE-8FD35F2704DB}" type="datetime1">
              <a:rPr lang="en-IE" smtClean="0"/>
              <a:pPr/>
              <a:t>11/06/2019</a:t>
            </a:fld>
            <a:endParaRPr lang="en-I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253172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C3C96-BCB0-427C-9E18-97822A341573}" type="datetime1">
              <a:rPr lang="en-IE" smtClean="0"/>
              <a:pPr/>
              <a:t>11/06/2019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CDE93EF-B918-4925-8E42-843B71DDB9B1}" type="slidenum">
              <a:rPr lang="en-IE" smtClean="0"/>
              <a:pPr/>
              <a:t>‹#›</a:t>
            </a:fld>
            <a:endParaRPr lang="en-IE" dirty="0"/>
          </a:p>
        </p:txBody>
      </p:sp>
    </p:spTree>
    <p:extLst>
      <p:ext uri="{BB962C8B-B14F-4D97-AF65-F5344CB8AC3E}">
        <p14:creationId xmlns:p14="http://schemas.microsoft.com/office/powerpoint/2010/main" val="229046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16ADCC-C1F2-473F-8D34-E8E4EB62E5BE}" type="datetime1">
              <a:rPr lang="en-IE" smtClean="0"/>
              <a:pPr/>
              <a:t>11/06/2019</a:t>
            </a:fld>
            <a:endParaRPr lang="en-I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DE93EF-B918-4925-8E42-843B71DDB9B1}" type="slidenum">
              <a:rPr lang="en-IE" smtClean="0"/>
              <a:pPr/>
              <a:t>‹#›</a:t>
            </a:fld>
            <a:endParaRPr lang="en-I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625804"/>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JADD Strategic Plan</a:t>
            </a:r>
            <a:endParaRPr lang="en-IE" dirty="0"/>
          </a:p>
        </p:txBody>
      </p:sp>
      <p:sp>
        <p:nvSpPr>
          <p:cNvPr id="3" name="Subtitle 2"/>
          <p:cNvSpPr>
            <a:spLocks noGrp="1"/>
          </p:cNvSpPr>
          <p:nvPr>
            <p:ph type="subTitle" idx="1"/>
          </p:nvPr>
        </p:nvSpPr>
        <p:spPr/>
        <p:txBody>
          <a:bodyPr>
            <a:normAutofit fontScale="85000" lnSpcReduction="20000"/>
          </a:bodyPr>
          <a:lstStyle/>
          <a:p>
            <a:r>
              <a:rPr lang="en-IE" dirty="0" smtClean="0"/>
              <a:t>2019-2022</a:t>
            </a:r>
          </a:p>
          <a:p>
            <a:endParaRPr lang="en-IE" dirty="0"/>
          </a:p>
          <a:p>
            <a:r>
              <a:rPr lang="en-IE" dirty="0" err="1" smtClean="0"/>
              <a:t>Jobstown</a:t>
            </a:r>
            <a:r>
              <a:rPr lang="en-IE" dirty="0" smtClean="0"/>
              <a:t> Assisting Drug Dependency</a:t>
            </a:r>
            <a:endParaRPr lang="en-IE"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1</a:t>
            </a:fld>
            <a:endParaRPr lang="en-IE" dirty="0"/>
          </a:p>
        </p:txBody>
      </p:sp>
    </p:spTree>
    <p:extLst>
      <p:ext uri="{BB962C8B-B14F-4D97-AF65-F5344CB8AC3E}">
        <p14:creationId xmlns:p14="http://schemas.microsoft.com/office/powerpoint/2010/main" val="4105348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OGSM</a:t>
            </a:r>
            <a:endParaRPr lang="en-IE" dirty="0"/>
          </a:p>
        </p:txBody>
      </p:sp>
      <p:sp>
        <p:nvSpPr>
          <p:cNvPr id="3" name="Slide Number Placeholder 2"/>
          <p:cNvSpPr>
            <a:spLocks noGrp="1"/>
          </p:cNvSpPr>
          <p:nvPr>
            <p:ph type="sldNum" sz="quarter" idx="12"/>
          </p:nvPr>
        </p:nvSpPr>
        <p:spPr/>
        <p:txBody>
          <a:bodyPr/>
          <a:lstStyle/>
          <a:p>
            <a:fld id="{8CDE93EF-B918-4925-8E42-843B71DDB9B1}" type="slidenum">
              <a:rPr lang="en-IE" smtClean="0"/>
              <a:pPr/>
              <a:t>10</a:t>
            </a:fld>
            <a:endParaRPr lang="en-IE" dirty="0"/>
          </a:p>
        </p:txBody>
      </p:sp>
      <p:sp>
        <p:nvSpPr>
          <p:cNvPr id="4" name="TextBox 3"/>
          <p:cNvSpPr txBox="1"/>
          <p:nvPr/>
        </p:nvSpPr>
        <p:spPr>
          <a:xfrm>
            <a:off x="1386348" y="2674374"/>
            <a:ext cx="7580671" cy="1323439"/>
          </a:xfrm>
          <a:prstGeom prst="rect">
            <a:avLst/>
          </a:prstGeom>
          <a:noFill/>
        </p:spPr>
        <p:txBody>
          <a:bodyPr wrap="square" rtlCol="0">
            <a:spAutoFit/>
          </a:bodyPr>
          <a:lstStyle/>
          <a:p>
            <a:r>
              <a:rPr lang="en-IE" sz="2000" dirty="0" smtClean="0"/>
              <a:t>O: Objectives</a:t>
            </a:r>
          </a:p>
          <a:p>
            <a:r>
              <a:rPr lang="en-IE" sz="2000" dirty="0" smtClean="0"/>
              <a:t>G: Goals</a:t>
            </a:r>
          </a:p>
          <a:p>
            <a:r>
              <a:rPr lang="en-IE" sz="2000" dirty="0" smtClean="0"/>
              <a:t>S : Strategies</a:t>
            </a:r>
          </a:p>
          <a:p>
            <a:r>
              <a:rPr lang="en-IE" sz="2000" dirty="0" smtClean="0"/>
              <a:t>M: Measures</a:t>
            </a:r>
            <a:endParaRPr lang="en-IE" sz="2000" dirty="0"/>
          </a:p>
        </p:txBody>
      </p:sp>
    </p:spTree>
    <p:extLst>
      <p:ext uri="{BB962C8B-B14F-4D97-AF65-F5344CB8AC3E}">
        <p14:creationId xmlns:p14="http://schemas.microsoft.com/office/powerpoint/2010/main" val="92375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927" y="0"/>
            <a:ext cx="10058400" cy="901521"/>
          </a:xfrm>
        </p:spPr>
        <p:txBody>
          <a:bodyPr>
            <a:noAutofit/>
          </a:bodyPr>
          <a:lstStyle/>
          <a:p>
            <a:pPr algn="ctr"/>
            <a:r>
              <a:rPr lang="en-US" sz="1600" b="1" dirty="0" smtClean="0"/>
              <a:t>OBJECTIVE: TO CREATE A 2 TIERED SERVICE  TO LOW THRESHOLD AND TREATMENT SERVICE TO SUPPORT SERVICE USERS IMPACT THEIR </a:t>
            </a:r>
            <a:r>
              <a:rPr lang="en-US" sz="1600" b="1" dirty="0"/>
              <a:t>HEROIN AND RELATED POLY DRUG </a:t>
            </a:r>
            <a:r>
              <a:rPr lang="en-US" sz="1600" b="1" dirty="0" smtClean="0"/>
              <a:t>MISUSE PROBLEMS </a:t>
            </a:r>
            <a:r>
              <a:rPr lang="en-US" sz="1600" b="1" dirty="0"/>
              <a:t>IN THE JOBSTOWN COMMUNITY</a:t>
            </a:r>
            <a:endParaRPr lang="en-IE" sz="1600"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956383305"/>
              </p:ext>
            </p:extLst>
          </p:nvPr>
        </p:nvGraphicFramePr>
        <p:xfrm>
          <a:off x="788275" y="1408384"/>
          <a:ext cx="10356561" cy="4877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CDE93EF-B918-4925-8E42-843B71DDB9B1}" type="slidenum">
              <a:rPr lang="en-IE" smtClean="0"/>
              <a:pPr/>
              <a:t>11</a:t>
            </a:fld>
            <a:endParaRPr lang="en-IE" dirty="0"/>
          </a:p>
        </p:txBody>
      </p:sp>
      <p:sp>
        <p:nvSpPr>
          <p:cNvPr id="3" name="TextBox 2"/>
          <p:cNvSpPr txBox="1"/>
          <p:nvPr/>
        </p:nvSpPr>
        <p:spPr>
          <a:xfrm>
            <a:off x="771126" y="901521"/>
            <a:ext cx="1010252" cy="461665"/>
          </a:xfrm>
          <a:prstGeom prst="rect">
            <a:avLst/>
          </a:prstGeom>
          <a:noFill/>
        </p:spPr>
        <p:txBody>
          <a:bodyPr wrap="square" rtlCol="0">
            <a:spAutoFit/>
          </a:bodyPr>
          <a:lstStyle/>
          <a:p>
            <a:r>
              <a:rPr lang="en-IE" sz="2400" b="1" spc="-50" dirty="0">
                <a:solidFill>
                  <a:schemeClr val="tx1">
                    <a:lumMod val="75000"/>
                    <a:lumOff val="25000"/>
                  </a:schemeClr>
                </a:solidFill>
                <a:latin typeface="+mj-lt"/>
                <a:ea typeface="+mj-ea"/>
                <a:cs typeface="+mj-cs"/>
              </a:rPr>
              <a:t>GOALS</a:t>
            </a:r>
          </a:p>
        </p:txBody>
      </p:sp>
    </p:spTree>
    <p:extLst>
      <p:ext uri="{BB962C8B-B14F-4D97-AF65-F5344CB8AC3E}">
        <p14:creationId xmlns:p14="http://schemas.microsoft.com/office/powerpoint/2010/main" val="250967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Goal 1- Convert ‘low threshold’ clients into further stabilisation programmes</a:t>
            </a:r>
            <a:endParaRPr lang="en-IE" dirty="0"/>
          </a:p>
        </p:txBody>
      </p:sp>
      <p:sp>
        <p:nvSpPr>
          <p:cNvPr id="3" name="Content Placeholder 2"/>
          <p:cNvSpPr>
            <a:spLocks noGrp="1"/>
          </p:cNvSpPr>
          <p:nvPr>
            <p:ph idx="1"/>
          </p:nvPr>
        </p:nvSpPr>
        <p:spPr>
          <a:xfrm>
            <a:off x="838199" y="1825625"/>
            <a:ext cx="10945969" cy="4351338"/>
          </a:xfrm>
        </p:spPr>
        <p:txBody>
          <a:bodyPr>
            <a:normAutofit/>
          </a:bodyPr>
          <a:lstStyle/>
          <a:p>
            <a:pPr marL="0" indent="0">
              <a:buNone/>
            </a:pPr>
            <a:r>
              <a:rPr lang="en-IE" sz="2000" b="1" dirty="0" smtClean="0"/>
              <a:t>Why: </a:t>
            </a:r>
            <a:r>
              <a:rPr lang="en-IE" sz="2000" dirty="0" smtClean="0"/>
              <a:t>JADD’s holistic approach to addiction is the reason why JADD is successful. Our focus was the provision of methadone and needle exchange but we now need to provide supports to </a:t>
            </a:r>
            <a:r>
              <a:rPr lang="en-IE" sz="2000" dirty="0" err="1" smtClean="0"/>
              <a:t>polydrug</a:t>
            </a:r>
            <a:r>
              <a:rPr lang="en-IE" sz="2000" dirty="0" smtClean="0"/>
              <a:t> users. We need to mov</a:t>
            </a:r>
            <a:r>
              <a:rPr lang="en-IE" dirty="0" smtClean="0"/>
              <a:t>e all clients</a:t>
            </a:r>
            <a:r>
              <a:rPr lang="en-IE" sz="2000" dirty="0" smtClean="0"/>
              <a:t> through a step by step approach to recovery which includes a comprehensive assessment, education, counselling and family supports.</a:t>
            </a:r>
          </a:p>
          <a:p>
            <a:pPr marL="0" indent="0">
              <a:buNone/>
            </a:pPr>
            <a:endParaRPr lang="en-IE" sz="2000" b="1" dirty="0" smtClean="0"/>
          </a:p>
          <a:p>
            <a:pPr marL="0" indent="0">
              <a:buNone/>
            </a:pPr>
            <a:r>
              <a:rPr lang="en-IE" sz="2000" b="1" dirty="0" smtClean="0"/>
              <a:t>Strategy</a:t>
            </a:r>
            <a:r>
              <a:rPr lang="en-IE" sz="2000" b="1" dirty="0"/>
              <a:t>:</a:t>
            </a:r>
            <a:r>
              <a:rPr lang="en-IE" sz="2000" dirty="0"/>
              <a:t> </a:t>
            </a:r>
            <a:r>
              <a:rPr lang="en-IE" dirty="0" smtClean="0"/>
              <a:t>Develop a </a:t>
            </a:r>
            <a:r>
              <a:rPr lang="en-IE" b="1" dirty="0" smtClean="0"/>
              <a:t>two tiered service </a:t>
            </a:r>
            <a:r>
              <a:rPr lang="en-IE" dirty="0" smtClean="0"/>
              <a:t>of low threshold services including assessment and then move them into care planning  and treatment/rehabilitation as JADD’ progression methodology for our clients. </a:t>
            </a:r>
          </a:p>
          <a:p>
            <a:pPr marL="0" indent="0">
              <a:buNone/>
            </a:pPr>
            <a:endParaRPr lang="en-IE" sz="2000" b="1" dirty="0" smtClean="0"/>
          </a:p>
          <a:p>
            <a:pPr marL="514350" indent="-514350">
              <a:buFont typeface="+mj-lt"/>
              <a:buAutoNum type="arabicPeriod"/>
            </a:pPr>
            <a:endParaRPr lang="en-IE" sz="2000" dirty="0" smtClean="0"/>
          </a:p>
        </p:txBody>
      </p:sp>
      <p:sp>
        <p:nvSpPr>
          <p:cNvPr id="4" name="Slide Number Placeholder 3"/>
          <p:cNvSpPr>
            <a:spLocks noGrp="1"/>
          </p:cNvSpPr>
          <p:nvPr>
            <p:ph type="sldNum" sz="quarter" idx="12"/>
          </p:nvPr>
        </p:nvSpPr>
        <p:spPr/>
        <p:txBody>
          <a:bodyPr/>
          <a:lstStyle/>
          <a:p>
            <a:fld id="{8CDE93EF-B918-4925-8E42-843B71DDB9B1}" type="slidenum">
              <a:rPr lang="en-IE" smtClean="0"/>
              <a:pPr/>
              <a:t>12</a:t>
            </a:fld>
            <a:endParaRPr lang="en-IE" dirty="0"/>
          </a:p>
        </p:txBody>
      </p:sp>
    </p:spTree>
    <p:extLst>
      <p:ext uri="{BB962C8B-B14F-4D97-AF65-F5344CB8AC3E}">
        <p14:creationId xmlns:p14="http://schemas.microsoft.com/office/powerpoint/2010/main" val="355693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666" y="192010"/>
            <a:ext cx="10058400" cy="1450757"/>
          </a:xfrm>
        </p:spPr>
        <p:txBody>
          <a:bodyPr>
            <a:normAutofit fontScale="90000"/>
          </a:bodyPr>
          <a:lstStyle/>
          <a:p>
            <a:r>
              <a:rPr lang="en-IE" dirty="0" smtClean="0"/>
              <a:t>Goal 2- Promote Evidence based programmes as route to Treatment &amp; Rehabilitation</a:t>
            </a:r>
            <a:endParaRPr lang="en-IE" dirty="0"/>
          </a:p>
        </p:txBody>
      </p:sp>
      <p:sp>
        <p:nvSpPr>
          <p:cNvPr id="3" name="Content Placeholder 2"/>
          <p:cNvSpPr>
            <a:spLocks noGrp="1"/>
          </p:cNvSpPr>
          <p:nvPr>
            <p:ph idx="1"/>
          </p:nvPr>
        </p:nvSpPr>
        <p:spPr>
          <a:xfrm>
            <a:off x="838199" y="1825625"/>
            <a:ext cx="10945969" cy="4351338"/>
          </a:xfrm>
        </p:spPr>
        <p:txBody>
          <a:bodyPr>
            <a:normAutofit/>
          </a:bodyPr>
          <a:lstStyle/>
          <a:p>
            <a:pPr marL="0" indent="0">
              <a:buNone/>
            </a:pPr>
            <a:r>
              <a:rPr lang="en-IE" sz="2000" b="1" dirty="0" smtClean="0"/>
              <a:t>Why: </a:t>
            </a:r>
            <a:r>
              <a:rPr lang="en-IE" dirty="0" smtClean="0"/>
              <a:t>Evidence based programmes are recognised as the best practice in terms of outcomes for people with addiction. We can utilise the reports from these programmes for tangible outcomes for reporting to stakeholders</a:t>
            </a:r>
            <a:endParaRPr lang="en-IE" sz="2000" dirty="0" smtClean="0"/>
          </a:p>
          <a:p>
            <a:pPr marL="0" indent="0">
              <a:buNone/>
            </a:pPr>
            <a:endParaRPr lang="en-IE" sz="2000" dirty="0" smtClean="0"/>
          </a:p>
          <a:p>
            <a:pPr marL="0" indent="0">
              <a:buNone/>
            </a:pPr>
            <a:r>
              <a:rPr lang="en-IE" sz="2000" b="1" dirty="0" smtClean="0"/>
              <a:t>Strategy</a:t>
            </a:r>
            <a:r>
              <a:rPr lang="en-IE" sz="2000" b="1" dirty="0"/>
              <a:t>:</a:t>
            </a:r>
            <a:r>
              <a:rPr lang="en-IE" sz="2000" dirty="0"/>
              <a:t> </a:t>
            </a:r>
            <a:r>
              <a:rPr lang="en-IE" sz="2000" dirty="0" smtClean="0"/>
              <a:t>Implement both group and individual interventions using best models of practice.</a:t>
            </a:r>
            <a:endParaRPr lang="en-IE" sz="2000" dirty="0"/>
          </a:p>
          <a:p>
            <a:pPr marL="0" indent="0">
              <a:buNone/>
            </a:pPr>
            <a:endParaRPr lang="en-IE" sz="2000" dirty="0"/>
          </a:p>
          <a:p>
            <a:pPr marL="0" indent="0">
              <a:buNone/>
            </a:pPr>
            <a:r>
              <a:rPr lang="en-IE" sz="2000" b="1" dirty="0" smtClean="0"/>
              <a:t>Tactics: </a:t>
            </a:r>
          </a:p>
          <a:p>
            <a:pPr marL="514350" indent="-514350">
              <a:buFont typeface="+mj-lt"/>
              <a:buAutoNum type="arabicPeriod"/>
            </a:pPr>
            <a:r>
              <a:rPr lang="en-IE" sz="2000" dirty="0" smtClean="0"/>
              <a:t>Train existing and new staff in the evidence based programmes methodology</a:t>
            </a:r>
          </a:p>
          <a:p>
            <a:pPr marL="514350" indent="-514350">
              <a:buFont typeface="+mj-lt"/>
              <a:buAutoNum type="arabicPeriod"/>
            </a:pPr>
            <a:r>
              <a:rPr lang="en-IE" dirty="0" smtClean="0"/>
              <a:t>Report the tangible outcomes from these programmes to stakeholders i.e. TDATF</a:t>
            </a:r>
            <a:endParaRPr lang="en-IE" sz="2000"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13</a:t>
            </a:fld>
            <a:endParaRPr lang="en-IE" dirty="0"/>
          </a:p>
        </p:txBody>
      </p:sp>
    </p:spTree>
    <p:extLst>
      <p:ext uri="{BB962C8B-B14F-4D97-AF65-F5344CB8AC3E}">
        <p14:creationId xmlns:p14="http://schemas.microsoft.com/office/powerpoint/2010/main" val="2644160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Goal 3- Improve outcomes in Education Service </a:t>
            </a:r>
            <a:endParaRPr lang="en-US" dirty="0"/>
          </a:p>
        </p:txBody>
      </p:sp>
      <p:sp>
        <p:nvSpPr>
          <p:cNvPr id="3" name="Content Placeholder 2"/>
          <p:cNvSpPr>
            <a:spLocks noGrp="1"/>
          </p:cNvSpPr>
          <p:nvPr>
            <p:ph idx="1"/>
          </p:nvPr>
        </p:nvSpPr>
        <p:spPr/>
        <p:txBody>
          <a:bodyPr/>
          <a:lstStyle/>
          <a:p>
            <a:pPr lvl="0"/>
            <a:r>
              <a:rPr lang="en-IE" b="1" dirty="0" smtClean="0"/>
              <a:t>Why: </a:t>
            </a:r>
            <a:r>
              <a:rPr lang="en-IE" dirty="0" smtClean="0"/>
              <a:t>JADD promotes the efficacy for engaging in Education programs . As </a:t>
            </a:r>
            <a:r>
              <a:rPr lang="en-IE" dirty="0" err="1" smtClean="0"/>
              <a:t>Jobstown</a:t>
            </a:r>
            <a:r>
              <a:rPr lang="en-IE" dirty="0" smtClean="0"/>
              <a:t> is in a socio economic area where there is a high level of disadvantage and unemployment. There is also high levels of early school leaving.</a:t>
            </a:r>
          </a:p>
          <a:p>
            <a:pPr lvl="0"/>
            <a:endParaRPr lang="en-IE" dirty="0" smtClean="0"/>
          </a:p>
          <a:p>
            <a:pPr lvl="0"/>
            <a:r>
              <a:rPr lang="en-IE" b="1" dirty="0" smtClean="0"/>
              <a:t>Strategy: </a:t>
            </a:r>
            <a:r>
              <a:rPr lang="en-IE" dirty="0" smtClean="0"/>
              <a:t>For JADD to promote itself  in the </a:t>
            </a:r>
            <a:r>
              <a:rPr lang="en-IE" dirty="0" err="1" smtClean="0"/>
              <a:t>Jobstown</a:t>
            </a:r>
            <a:r>
              <a:rPr lang="en-IE" dirty="0" smtClean="0"/>
              <a:t> area for rehabilitation on account of its education pathway</a:t>
            </a:r>
          </a:p>
          <a:p>
            <a:pPr lvl="0"/>
            <a:r>
              <a:rPr lang="en-IE" b="1" dirty="0" smtClean="0"/>
              <a:t>Measure: </a:t>
            </a:r>
            <a:r>
              <a:rPr lang="en-IE" dirty="0" smtClean="0"/>
              <a:t>Monitor the % of JADD clients that are involved in education</a:t>
            </a:r>
          </a:p>
          <a:p>
            <a:pPr lvl="0"/>
            <a:r>
              <a:rPr lang="en-IE" dirty="0" smtClean="0"/>
              <a:t>Build supports around students to ensure long term educational and rehabilitative changes .</a:t>
            </a:r>
          </a:p>
          <a:p>
            <a:endParaRPr lang="en-US"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14</a:t>
            </a:fld>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Goal 4- Focus on </a:t>
            </a:r>
            <a:r>
              <a:rPr lang="en-IE" dirty="0"/>
              <a:t>Family </a:t>
            </a:r>
            <a:r>
              <a:rPr lang="en-IE" dirty="0" smtClean="0"/>
              <a:t>Support</a:t>
            </a:r>
            <a:endParaRPr lang="en-IE" dirty="0"/>
          </a:p>
        </p:txBody>
      </p:sp>
      <p:sp>
        <p:nvSpPr>
          <p:cNvPr id="3" name="Content Placeholder 2"/>
          <p:cNvSpPr>
            <a:spLocks noGrp="1"/>
          </p:cNvSpPr>
          <p:nvPr>
            <p:ph idx="1"/>
          </p:nvPr>
        </p:nvSpPr>
        <p:spPr>
          <a:xfrm>
            <a:off x="1097279" y="1845734"/>
            <a:ext cx="10527161" cy="4023360"/>
          </a:xfrm>
        </p:spPr>
        <p:txBody>
          <a:bodyPr>
            <a:normAutofit/>
          </a:bodyPr>
          <a:lstStyle/>
          <a:p>
            <a:pPr marL="0" indent="0">
              <a:buNone/>
            </a:pPr>
            <a:r>
              <a:rPr lang="en-IE" sz="2000" b="1" dirty="0" smtClean="0"/>
              <a:t>Why:</a:t>
            </a:r>
            <a:r>
              <a:rPr lang="en-IE" dirty="0"/>
              <a:t> </a:t>
            </a:r>
            <a:r>
              <a:rPr lang="en-IE" dirty="0" smtClean="0"/>
              <a:t>Addiction </a:t>
            </a:r>
            <a:r>
              <a:rPr lang="en-IE" dirty="0"/>
              <a:t>destroys families as much as it destroys individuals. There is a lot of evidence to show that children and young people can be influenced by their parents’ substance misuse and are much more likely to develop substance misuse problems themselves.</a:t>
            </a:r>
          </a:p>
          <a:p>
            <a:pPr marL="0" indent="0">
              <a:buNone/>
            </a:pPr>
            <a:endParaRPr lang="en-IE" dirty="0" smtClean="0"/>
          </a:p>
          <a:p>
            <a:pPr marL="0" indent="0">
              <a:buNone/>
            </a:pPr>
            <a:r>
              <a:rPr lang="en-IE" sz="2000" b="1" dirty="0" smtClean="0"/>
              <a:t>Strategy: </a:t>
            </a:r>
            <a:r>
              <a:rPr lang="en-IE" dirty="0"/>
              <a:t>Generate awareness of the </a:t>
            </a:r>
            <a:r>
              <a:rPr lang="en-IE" dirty="0" smtClean="0"/>
              <a:t>support offerings </a:t>
            </a:r>
            <a:r>
              <a:rPr lang="en-IE" dirty="0"/>
              <a:t>within JADD </a:t>
            </a:r>
            <a:r>
              <a:rPr lang="en-IE" dirty="0" smtClean="0"/>
              <a:t>for the </a:t>
            </a:r>
            <a:r>
              <a:rPr lang="en-IE" dirty="0"/>
              <a:t>families </a:t>
            </a:r>
            <a:r>
              <a:rPr lang="en-IE" dirty="0" smtClean="0"/>
              <a:t>of addicts within </a:t>
            </a:r>
            <a:r>
              <a:rPr lang="en-IE" dirty="0"/>
              <a:t>the </a:t>
            </a:r>
            <a:r>
              <a:rPr lang="en-IE" dirty="0" err="1"/>
              <a:t>Jobstown</a:t>
            </a:r>
            <a:r>
              <a:rPr lang="en-IE" dirty="0"/>
              <a:t> community</a:t>
            </a:r>
            <a:endParaRPr lang="en-IE" sz="2000" dirty="0"/>
          </a:p>
          <a:p>
            <a:pPr marL="0" indent="0">
              <a:buNone/>
            </a:pPr>
            <a:r>
              <a:rPr lang="en-IE" sz="2000" b="1" dirty="0" smtClean="0"/>
              <a:t>Tactics: </a:t>
            </a:r>
          </a:p>
          <a:p>
            <a:pPr marL="514350" indent="-514350">
              <a:buFont typeface="+mj-lt"/>
              <a:buAutoNum type="arabicPeriod"/>
            </a:pPr>
            <a:r>
              <a:rPr lang="en-IE" dirty="0" smtClean="0"/>
              <a:t>Review of the programmes/supports we have for families of addicts to see if suitable/attractive</a:t>
            </a:r>
          </a:p>
          <a:p>
            <a:pPr marL="514350" indent="-514350">
              <a:buFont typeface="+mj-lt"/>
              <a:buAutoNum type="arabicPeriod"/>
            </a:pPr>
            <a:r>
              <a:rPr lang="en-IE" dirty="0"/>
              <a:t>Awareness building campaign </a:t>
            </a:r>
            <a:r>
              <a:rPr lang="en-IE" dirty="0" smtClean="0"/>
              <a:t>using the findings of the Community Response Research of </a:t>
            </a:r>
            <a:r>
              <a:rPr lang="en-IE" dirty="0"/>
              <a:t>the support that JADD can provide to the families of </a:t>
            </a:r>
            <a:r>
              <a:rPr lang="en-IE" dirty="0" smtClean="0"/>
              <a:t>people with addiction and to help ‘break </a:t>
            </a:r>
            <a:r>
              <a:rPr lang="en-IE" dirty="0"/>
              <a:t>the </a:t>
            </a:r>
            <a:r>
              <a:rPr lang="en-IE" dirty="0" smtClean="0"/>
              <a:t>cycle’ </a:t>
            </a:r>
            <a:r>
              <a:rPr lang="en-IE" dirty="0"/>
              <a:t>of intergenerational substance misuse</a:t>
            </a:r>
          </a:p>
          <a:p>
            <a:pPr marL="514350" indent="-514350">
              <a:buFont typeface="+mj-lt"/>
              <a:buAutoNum type="arabicPeriod"/>
            </a:pPr>
            <a:endParaRPr lang="en-IE" dirty="0"/>
          </a:p>
          <a:p>
            <a:pPr marL="514350" indent="-514350">
              <a:buFont typeface="+mj-lt"/>
              <a:buAutoNum type="arabicPeriod"/>
            </a:pPr>
            <a:endParaRPr lang="en-IE" sz="2000" dirty="0" smtClean="0"/>
          </a:p>
          <a:p>
            <a:pPr marL="914400" lvl="1" indent="-457200">
              <a:buFont typeface="+mj-lt"/>
              <a:buAutoNum type="arabicPeriod"/>
            </a:pPr>
            <a:endParaRPr lang="en-IE" sz="2000" dirty="0" smtClean="0"/>
          </a:p>
          <a:p>
            <a:pPr marL="914400" lvl="1" indent="-457200">
              <a:buFont typeface="+mj-lt"/>
              <a:buAutoNum type="arabicPeriod"/>
            </a:pPr>
            <a:endParaRPr lang="en-IE" sz="2000" dirty="0" smtClean="0"/>
          </a:p>
        </p:txBody>
      </p:sp>
      <p:sp>
        <p:nvSpPr>
          <p:cNvPr id="4" name="Slide Number Placeholder 3"/>
          <p:cNvSpPr>
            <a:spLocks noGrp="1"/>
          </p:cNvSpPr>
          <p:nvPr>
            <p:ph type="sldNum" sz="quarter" idx="12"/>
          </p:nvPr>
        </p:nvSpPr>
        <p:spPr/>
        <p:txBody>
          <a:bodyPr/>
          <a:lstStyle/>
          <a:p>
            <a:fld id="{8CDE93EF-B918-4925-8E42-843B71DDB9B1}" type="slidenum">
              <a:rPr lang="en-IE" smtClean="0"/>
              <a:pPr/>
              <a:t>15</a:t>
            </a:fld>
            <a:endParaRPr lang="en-IE" dirty="0"/>
          </a:p>
        </p:txBody>
      </p:sp>
    </p:spTree>
    <p:extLst>
      <p:ext uri="{BB962C8B-B14F-4D97-AF65-F5344CB8AC3E}">
        <p14:creationId xmlns:p14="http://schemas.microsoft.com/office/powerpoint/2010/main" val="2365701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Goal 5- Expand our Funding Base</a:t>
            </a:r>
            <a:endParaRPr lang="en-IE" dirty="0"/>
          </a:p>
        </p:txBody>
      </p:sp>
      <p:sp>
        <p:nvSpPr>
          <p:cNvPr id="3" name="Content Placeholder 2"/>
          <p:cNvSpPr>
            <a:spLocks noGrp="1"/>
          </p:cNvSpPr>
          <p:nvPr>
            <p:ph idx="1"/>
          </p:nvPr>
        </p:nvSpPr>
        <p:spPr/>
        <p:txBody>
          <a:bodyPr>
            <a:noAutofit/>
          </a:bodyPr>
          <a:lstStyle/>
          <a:p>
            <a:pPr marL="0" indent="0">
              <a:buNone/>
            </a:pPr>
            <a:r>
              <a:rPr lang="en-IE" sz="2000" b="1" dirty="0" smtClean="0"/>
              <a:t>Why:</a:t>
            </a:r>
            <a:r>
              <a:rPr lang="en-IE" sz="2000" dirty="0" smtClean="0"/>
              <a:t> Expand JADD’s funding base to be not so reliant on HSE and other Government agencies</a:t>
            </a:r>
          </a:p>
          <a:p>
            <a:pPr marL="0" indent="0">
              <a:buNone/>
            </a:pPr>
            <a:endParaRPr lang="en-IE" sz="2000" b="1" dirty="0" smtClean="0"/>
          </a:p>
          <a:p>
            <a:pPr marL="0" indent="0">
              <a:buNone/>
            </a:pPr>
            <a:r>
              <a:rPr lang="en-IE" sz="2000" b="1" dirty="0" smtClean="0"/>
              <a:t>Strategy: </a:t>
            </a:r>
            <a:r>
              <a:rPr lang="en-IE" sz="2000" dirty="0" smtClean="0"/>
              <a:t>Secure alternative sources of funding through awareness building of JADD both nationally and locally</a:t>
            </a:r>
          </a:p>
          <a:p>
            <a:pPr marL="0" indent="0">
              <a:buNone/>
            </a:pPr>
            <a:r>
              <a:rPr lang="en-IE" sz="2000" b="1" dirty="0" smtClean="0"/>
              <a:t>Tactics:</a:t>
            </a:r>
            <a:r>
              <a:rPr lang="en-IE" sz="2000" dirty="0" smtClean="0"/>
              <a:t> </a:t>
            </a:r>
          </a:p>
          <a:p>
            <a:pPr marL="514350" indent="-514350">
              <a:buFont typeface="+mj-lt"/>
              <a:buAutoNum type="arabicPeriod"/>
            </a:pPr>
            <a:r>
              <a:rPr lang="en-IE" sz="2000" dirty="0" smtClean="0"/>
              <a:t>Develop a communications plan that highlights the activities &amp; successes of JADD and ways to support it i.e. donations</a:t>
            </a:r>
          </a:p>
          <a:p>
            <a:pPr marL="914400" lvl="1" indent="-457200">
              <a:buFont typeface="+mj-lt"/>
              <a:buAutoNum type="arabicPeriod"/>
            </a:pPr>
            <a:r>
              <a:rPr lang="en-IE" sz="2000" dirty="0" smtClean="0"/>
              <a:t>PR- Local and national using the Community Response Research</a:t>
            </a:r>
          </a:p>
          <a:p>
            <a:pPr marL="914400" lvl="1" indent="-457200">
              <a:buFont typeface="+mj-lt"/>
              <a:buAutoNum type="arabicPeriod"/>
            </a:pPr>
            <a:r>
              <a:rPr lang="en-IE" sz="2000" dirty="0" smtClean="0"/>
              <a:t>Website- Companies to review JADD’s offering</a:t>
            </a:r>
          </a:p>
          <a:p>
            <a:pPr marL="914400" lvl="1" indent="-457200">
              <a:buFont typeface="+mj-lt"/>
              <a:buAutoNum type="arabicPeriod"/>
            </a:pPr>
            <a:r>
              <a:rPr lang="en-IE" sz="2000" dirty="0" smtClean="0"/>
              <a:t>Social media.</a:t>
            </a:r>
          </a:p>
          <a:p>
            <a:pPr marL="514350" indent="-514350">
              <a:buFont typeface="+mj-lt"/>
              <a:buAutoNum type="arabicPeriod"/>
            </a:pPr>
            <a:r>
              <a:rPr lang="en-IE" sz="2000" dirty="0" smtClean="0"/>
              <a:t>Develop a strategy for approaching local businesses highlighting JADD as a good CSR initiative with which to be involved.</a:t>
            </a:r>
            <a:endParaRPr lang="en-IE" sz="2000"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16</a:t>
            </a:fld>
            <a:endParaRPr lang="en-IE" dirty="0"/>
          </a:p>
        </p:txBody>
      </p:sp>
    </p:spTree>
    <p:extLst>
      <p:ext uri="{BB962C8B-B14F-4D97-AF65-F5344CB8AC3E}">
        <p14:creationId xmlns:p14="http://schemas.microsoft.com/office/powerpoint/2010/main" val="1487324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Evaluating the plan</a:t>
            </a:r>
            <a:endParaRPr lang="en-IE" dirty="0"/>
          </a:p>
        </p:txBody>
      </p:sp>
      <p:sp>
        <p:nvSpPr>
          <p:cNvPr id="3" name="Content Placeholder 2"/>
          <p:cNvSpPr>
            <a:spLocks noGrp="1"/>
          </p:cNvSpPr>
          <p:nvPr>
            <p:ph idx="1"/>
          </p:nvPr>
        </p:nvSpPr>
        <p:spPr/>
        <p:txBody>
          <a:bodyPr/>
          <a:lstStyle/>
          <a:p>
            <a:r>
              <a:rPr lang="en-IE" dirty="0" smtClean="0"/>
              <a:t>1. Evaluate </a:t>
            </a:r>
            <a:r>
              <a:rPr lang="en-IE" dirty="0"/>
              <a:t>our progress each month using a </a:t>
            </a:r>
            <a:r>
              <a:rPr lang="en-IE" dirty="0" smtClean="0"/>
              <a:t>dashboard e.g.</a:t>
            </a:r>
            <a:endParaRPr lang="en-IE" dirty="0"/>
          </a:p>
          <a:p>
            <a:pPr lvl="1"/>
            <a:r>
              <a:rPr lang="en-IE" dirty="0" smtClean="0"/>
              <a:t>Source of funding vs targets</a:t>
            </a:r>
          </a:p>
          <a:p>
            <a:pPr lvl="1"/>
            <a:r>
              <a:rPr lang="en-IE" dirty="0" smtClean="0"/>
              <a:t>% of JADD Clients in education</a:t>
            </a:r>
          </a:p>
          <a:p>
            <a:pPr lvl="1"/>
            <a:r>
              <a:rPr lang="en-IE" dirty="0" smtClean="0"/>
              <a:t>% of family members that are availing of JADD services</a:t>
            </a:r>
          </a:p>
          <a:p>
            <a:pPr lvl="1"/>
            <a:r>
              <a:rPr lang="en-IE" dirty="0" smtClean="0"/>
              <a:t>% of the younger members of families that are availing of JADD services</a:t>
            </a:r>
          </a:p>
          <a:p>
            <a:endParaRPr lang="en-IE" dirty="0"/>
          </a:p>
          <a:p>
            <a:r>
              <a:rPr lang="en-IE" dirty="0" smtClean="0"/>
              <a:t>2. Deliver </a:t>
            </a:r>
            <a:r>
              <a:rPr lang="en-IE" dirty="0"/>
              <a:t>monthly progress reports to our </a:t>
            </a:r>
            <a:r>
              <a:rPr lang="en-IE" dirty="0" smtClean="0"/>
              <a:t>Board</a:t>
            </a:r>
            <a:endParaRPr lang="en-IE"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17</a:t>
            </a:fld>
            <a:endParaRPr lang="en-IE" dirty="0"/>
          </a:p>
        </p:txBody>
      </p:sp>
    </p:spTree>
    <p:extLst>
      <p:ext uri="{BB962C8B-B14F-4D97-AF65-F5344CB8AC3E}">
        <p14:creationId xmlns:p14="http://schemas.microsoft.com/office/powerpoint/2010/main" val="1505723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Contents</a:t>
            </a:r>
            <a:endParaRPr lang="en-IE"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E" sz="2000" dirty="0" smtClean="0"/>
              <a:t>Why do a Strategic Plan</a:t>
            </a:r>
          </a:p>
          <a:p>
            <a:pPr marL="457200" indent="-457200">
              <a:buFont typeface="+mj-lt"/>
              <a:buAutoNum type="arabicPeriod"/>
            </a:pPr>
            <a:r>
              <a:rPr lang="en-IE" sz="2000" dirty="0"/>
              <a:t>JADD Vision </a:t>
            </a:r>
          </a:p>
          <a:p>
            <a:pPr marL="457200" indent="-457200">
              <a:buFont typeface="+mj-lt"/>
              <a:buAutoNum type="arabicPeriod"/>
            </a:pPr>
            <a:r>
              <a:rPr lang="en-IE" sz="2000" dirty="0" smtClean="0"/>
              <a:t>About JADD</a:t>
            </a:r>
          </a:p>
          <a:p>
            <a:pPr marL="457200" indent="-457200">
              <a:buFont typeface="+mj-lt"/>
              <a:buAutoNum type="arabicPeriod"/>
            </a:pPr>
            <a:r>
              <a:rPr lang="en-IE" sz="2000" dirty="0" smtClean="0"/>
              <a:t>JADD Values and Responsibilities</a:t>
            </a:r>
          </a:p>
          <a:p>
            <a:pPr marL="457200" indent="-457200">
              <a:buFont typeface="+mj-lt"/>
              <a:buAutoNum type="arabicPeriod"/>
            </a:pPr>
            <a:r>
              <a:rPr lang="en-IE" sz="2000" dirty="0" smtClean="0"/>
              <a:t>Achievement since last Strategic plan</a:t>
            </a:r>
          </a:p>
          <a:p>
            <a:pPr marL="457200" indent="-457200">
              <a:buFont typeface="+mj-lt"/>
              <a:buAutoNum type="arabicPeriod"/>
            </a:pPr>
            <a:r>
              <a:rPr lang="en-IE" sz="2000" dirty="0" smtClean="0"/>
              <a:t>SWOT Analysis</a:t>
            </a:r>
          </a:p>
          <a:p>
            <a:pPr marL="457200" indent="-457200">
              <a:buFont typeface="+mj-lt"/>
              <a:buAutoNum type="arabicPeriod"/>
            </a:pPr>
            <a:r>
              <a:rPr lang="en-IE" sz="2000" dirty="0" smtClean="0"/>
              <a:t>OGSM</a:t>
            </a:r>
          </a:p>
          <a:p>
            <a:pPr marL="457200" indent="-457200">
              <a:buFont typeface="+mj-lt"/>
              <a:buAutoNum type="arabicPeriod"/>
            </a:pPr>
            <a:r>
              <a:rPr lang="en-IE" sz="2000" dirty="0" smtClean="0"/>
              <a:t>How we will evaluate this plan</a:t>
            </a:r>
            <a:endParaRPr lang="en-IE" sz="2000"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2</a:t>
            </a:fld>
            <a:endParaRPr lang="en-IE" dirty="0"/>
          </a:p>
        </p:txBody>
      </p:sp>
    </p:spTree>
    <p:extLst>
      <p:ext uri="{BB962C8B-B14F-4D97-AF65-F5344CB8AC3E}">
        <p14:creationId xmlns:p14="http://schemas.microsoft.com/office/powerpoint/2010/main" val="2348444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r>
            <a:r>
              <a:rPr lang="en-IE" dirty="0"/>
              <a:t>y</a:t>
            </a:r>
            <a:r>
              <a:rPr lang="en-IE" dirty="0" smtClean="0"/>
              <a:t> do a Strategic Plan?</a:t>
            </a:r>
            <a:endParaRPr lang="en-IE" dirty="0"/>
          </a:p>
        </p:txBody>
      </p:sp>
      <p:sp>
        <p:nvSpPr>
          <p:cNvPr id="3" name="Content Placeholder 2"/>
          <p:cNvSpPr>
            <a:spLocks noGrp="1"/>
          </p:cNvSpPr>
          <p:nvPr>
            <p:ph idx="1"/>
          </p:nvPr>
        </p:nvSpPr>
        <p:spPr>
          <a:xfrm>
            <a:off x="838200" y="1690688"/>
            <a:ext cx="10515600" cy="4351338"/>
          </a:xfrm>
        </p:spPr>
        <p:txBody>
          <a:bodyPr>
            <a:noAutofit/>
          </a:bodyPr>
          <a:lstStyle/>
          <a:p>
            <a:pPr marL="342900" indent="-342900" fontAlgn="base">
              <a:buFont typeface="+mj-lt"/>
              <a:buAutoNum type="arabicPeriod"/>
            </a:pPr>
            <a:r>
              <a:rPr lang="en-IE" sz="2000" dirty="0"/>
              <a:t>To set direction and priorities</a:t>
            </a:r>
          </a:p>
          <a:p>
            <a:pPr marL="342900" indent="-342900" fontAlgn="base">
              <a:buFont typeface="+mj-lt"/>
              <a:buAutoNum type="arabicPeriod"/>
            </a:pPr>
            <a:endParaRPr lang="en-IE" sz="2000" dirty="0"/>
          </a:p>
          <a:p>
            <a:pPr marL="342900" indent="-342900" fontAlgn="base">
              <a:buFont typeface="+mj-lt"/>
              <a:buAutoNum type="arabicPeriod"/>
            </a:pPr>
            <a:r>
              <a:rPr lang="en-IE" sz="2000" dirty="0"/>
              <a:t>To get everyone on the same page</a:t>
            </a:r>
          </a:p>
          <a:p>
            <a:pPr marL="342900" indent="-342900" fontAlgn="base">
              <a:buFont typeface="+mj-lt"/>
              <a:buAutoNum type="arabicPeriod"/>
            </a:pPr>
            <a:endParaRPr lang="en-IE" sz="2000" dirty="0"/>
          </a:p>
          <a:p>
            <a:pPr marL="342900" indent="-342900" fontAlgn="base">
              <a:buFont typeface="+mj-lt"/>
              <a:buAutoNum type="arabicPeriod"/>
            </a:pPr>
            <a:r>
              <a:rPr lang="en-IE" sz="2000" dirty="0"/>
              <a:t>To simplify decision-making</a:t>
            </a:r>
          </a:p>
          <a:p>
            <a:pPr marL="342900" indent="-342900" fontAlgn="base">
              <a:buFont typeface="+mj-lt"/>
              <a:buAutoNum type="arabicPeriod"/>
            </a:pPr>
            <a:endParaRPr lang="en-IE" sz="2000" dirty="0"/>
          </a:p>
          <a:p>
            <a:pPr marL="342900" indent="-342900" fontAlgn="base">
              <a:buFont typeface="+mj-lt"/>
              <a:buAutoNum type="arabicPeriod"/>
            </a:pPr>
            <a:r>
              <a:rPr lang="en-IE" sz="2000" dirty="0"/>
              <a:t>To drive alignment within the organisation</a:t>
            </a:r>
          </a:p>
          <a:p>
            <a:pPr marL="342900" indent="-342900" fontAlgn="base">
              <a:buFont typeface="+mj-lt"/>
              <a:buAutoNum type="arabicPeriod"/>
            </a:pPr>
            <a:endParaRPr lang="en-IE" sz="2000" dirty="0"/>
          </a:p>
          <a:p>
            <a:pPr marL="342900" indent="-342900" fontAlgn="base">
              <a:buFont typeface="+mj-lt"/>
              <a:buAutoNum type="arabicPeriod"/>
            </a:pPr>
            <a:r>
              <a:rPr lang="en-IE" sz="2000" dirty="0"/>
              <a:t>To communicate the message</a:t>
            </a:r>
          </a:p>
          <a:p>
            <a:pPr marL="0" indent="0" fontAlgn="base">
              <a:buNone/>
            </a:pPr>
            <a:r>
              <a:rPr lang="en-IE" dirty="0"/>
              <a:t/>
            </a:r>
            <a:br>
              <a:rPr lang="en-IE" dirty="0"/>
            </a:br>
            <a:endParaRPr lang="en-IE"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3</a:t>
            </a:fld>
            <a:endParaRPr lang="en-IE" dirty="0"/>
          </a:p>
        </p:txBody>
      </p:sp>
    </p:spTree>
    <p:extLst>
      <p:ext uri="{BB962C8B-B14F-4D97-AF65-F5344CB8AC3E}">
        <p14:creationId xmlns:p14="http://schemas.microsoft.com/office/powerpoint/2010/main" val="893662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normAutofit/>
          </a:bodyPr>
          <a:lstStyle/>
          <a:p>
            <a:r>
              <a:rPr lang="en-US" dirty="0" smtClean="0"/>
              <a:t>JADD-OUR VISION </a:t>
            </a:r>
            <a:br>
              <a:rPr lang="en-US" dirty="0" smtClean="0"/>
            </a:br>
            <a:endParaRPr lang="en-US" sz="4900" dirty="0" smtClean="0"/>
          </a:p>
        </p:txBody>
      </p:sp>
      <p:sp>
        <p:nvSpPr>
          <p:cNvPr id="3" name="Subtitle 2"/>
          <p:cNvSpPr>
            <a:spLocks noGrp="1"/>
          </p:cNvSpPr>
          <p:nvPr>
            <p:ph type="subTitle" idx="1"/>
          </p:nvPr>
        </p:nvSpPr>
        <p:spPr/>
        <p:txBody>
          <a:bodyPr rtlCol="0">
            <a:normAutofit/>
          </a:bodyPr>
          <a:lstStyle/>
          <a:p>
            <a:pPr>
              <a:defRPr/>
            </a:pPr>
            <a:r>
              <a:rPr lang="en-US" dirty="0" smtClean="0"/>
              <a:t>TO support individual service users and their families with their heroin and RELATED POLY DRUG misuse problems IN THE JOBSTOWN COMMUNITY </a:t>
            </a:r>
            <a:endParaRPr lang="en-US" dirty="0"/>
          </a:p>
        </p:txBody>
      </p:sp>
      <p:sp>
        <p:nvSpPr>
          <p:cNvPr id="2" name="Slide Number Placeholder 1"/>
          <p:cNvSpPr>
            <a:spLocks noGrp="1"/>
          </p:cNvSpPr>
          <p:nvPr>
            <p:ph type="sldNum" sz="quarter" idx="12"/>
          </p:nvPr>
        </p:nvSpPr>
        <p:spPr/>
        <p:txBody>
          <a:bodyPr/>
          <a:lstStyle/>
          <a:p>
            <a:fld id="{8CDE93EF-B918-4925-8E42-843B71DDB9B1}" type="slidenum">
              <a:rPr lang="en-IE" smtClean="0"/>
              <a:pPr/>
              <a:t>4</a:t>
            </a:fld>
            <a:endParaRPr lang="en-IE" dirty="0"/>
          </a:p>
        </p:txBody>
      </p:sp>
    </p:spTree>
    <p:extLst>
      <p:ext uri="{BB962C8B-B14F-4D97-AF65-F5344CB8AC3E}">
        <p14:creationId xmlns:p14="http://schemas.microsoft.com/office/powerpoint/2010/main" val="418321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90282" y="287517"/>
            <a:ext cx="8229600" cy="1143000"/>
          </a:xfrm>
        </p:spPr>
        <p:txBody>
          <a:bodyPr/>
          <a:lstStyle/>
          <a:p>
            <a:r>
              <a:rPr lang="en-US" dirty="0" smtClean="0"/>
              <a:t>What is JADD? </a:t>
            </a:r>
          </a:p>
        </p:txBody>
      </p:sp>
      <p:sp>
        <p:nvSpPr>
          <p:cNvPr id="7171" name="Content Placeholder 2"/>
          <p:cNvSpPr>
            <a:spLocks noGrp="1"/>
          </p:cNvSpPr>
          <p:nvPr>
            <p:ph idx="1"/>
          </p:nvPr>
        </p:nvSpPr>
        <p:spPr>
          <a:xfrm>
            <a:off x="590282" y="1881278"/>
            <a:ext cx="9754392" cy="5472608"/>
          </a:xfrm>
        </p:spPr>
        <p:txBody>
          <a:bodyPr>
            <a:noAutofit/>
          </a:bodyPr>
          <a:lstStyle/>
          <a:p>
            <a:pPr marL="0" indent="0" fontAlgn="base">
              <a:buNone/>
            </a:pPr>
            <a:r>
              <a:rPr lang="en-US" dirty="0"/>
              <a:t>JADD was established in September 1996 by 5 local people in response to the daily visual</a:t>
            </a:r>
          </a:p>
          <a:p>
            <a:pPr marL="0" indent="0" fontAlgn="base">
              <a:buNone/>
            </a:pPr>
            <a:r>
              <a:rPr lang="en-US" dirty="0"/>
              <a:t>reality of the drug addiction problems in the Jobstown community.  Today it is estimated</a:t>
            </a:r>
          </a:p>
          <a:p>
            <a:pPr marL="0" indent="0" fontAlgn="base">
              <a:buNone/>
            </a:pPr>
            <a:r>
              <a:rPr lang="en-US" dirty="0"/>
              <a:t>that there are 15,000 homes in the Greater </a:t>
            </a:r>
            <a:r>
              <a:rPr lang="en-US" dirty="0" err="1"/>
              <a:t>Tallaght</a:t>
            </a:r>
            <a:r>
              <a:rPr lang="en-US" dirty="0"/>
              <a:t> community impacted by  drug addiction.</a:t>
            </a:r>
            <a:endParaRPr lang="en-IE" dirty="0"/>
          </a:p>
          <a:p>
            <a:pPr marL="0" indent="0" fontAlgn="base">
              <a:buNone/>
            </a:pPr>
            <a:r>
              <a:rPr lang="en-IE" dirty="0" smtClean="0"/>
              <a:t>It’s </a:t>
            </a:r>
            <a:r>
              <a:rPr lang="en-IE" dirty="0"/>
              <a:t>mission is to empower clients who wish to return to a drug free lifestyle by providing a</a:t>
            </a:r>
          </a:p>
          <a:p>
            <a:pPr marL="0" indent="0" fontAlgn="base">
              <a:buNone/>
            </a:pPr>
            <a:r>
              <a:rPr lang="en-IE" dirty="0"/>
              <a:t>free, quality, holistic drug rehabilitation service of:</a:t>
            </a:r>
          </a:p>
          <a:p>
            <a:pPr fontAlgn="base">
              <a:buFont typeface="Wingdings" panose="05000000000000000000" pitchFamily="2" charset="2"/>
              <a:buChar char="Ø"/>
            </a:pPr>
            <a:r>
              <a:rPr lang="en-IE" dirty="0" smtClean="0"/>
              <a:t>Treatment</a:t>
            </a:r>
            <a:r>
              <a:rPr lang="en-IE" dirty="0"/>
              <a:t>, counselling and rehabilitation support, primarily to residents of the </a:t>
            </a:r>
            <a:r>
              <a:rPr lang="en-IE" dirty="0" err="1"/>
              <a:t>Jobstown</a:t>
            </a:r>
            <a:r>
              <a:rPr lang="en-IE" dirty="0"/>
              <a:t> and Greater Tallaght community who are heroin and related poly-drug use dependent</a:t>
            </a:r>
          </a:p>
          <a:p>
            <a:pPr fontAlgn="base">
              <a:buFont typeface="Wingdings" panose="05000000000000000000" pitchFamily="2" charset="2"/>
              <a:buChar char="Ø"/>
            </a:pPr>
            <a:r>
              <a:rPr lang="en-IE" dirty="0" smtClean="0"/>
              <a:t>Support </a:t>
            </a:r>
            <a:r>
              <a:rPr lang="en-IE" dirty="0"/>
              <a:t>for their families to counteract the multi- generational legacy of drug dependency.</a:t>
            </a:r>
          </a:p>
          <a:p>
            <a:pPr marL="180000">
              <a:spcBef>
                <a:spcPts val="0"/>
              </a:spcBef>
              <a:buNone/>
            </a:pPr>
            <a:endParaRPr lang="en-US" sz="1000" dirty="0"/>
          </a:p>
        </p:txBody>
      </p:sp>
      <p:sp>
        <p:nvSpPr>
          <p:cNvPr id="2" name="Slide Number Placeholder 1"/>
          <p:cNvSpPr>
            <a:spLocks noGrp="1"/>
          </p:cNvSpPr>
          <p:nvPr>
            <p:ph type="sldNum" sz="quarter" idx="12"/>
          </p:nvPr>
        </p:nvSpPr>
        <p:spPr/>
        <p:txBody>
          <a:bodyPr/>
          <a:lstStyle/>
          <a:p>
            <a:fld id="{8CDE93EF-B918-4925-8E42-843B71DDB9B1}" type="slidenum">
              <a:rPr lang="en-IE" smtClean="0"/>
              <a:pPr/>
              <a:t>5</a:t>
            </a:fld>
            <a:endParaRPr lang="en-IE" dirty="0"/>
          </a:p>
        </p:txBody>
      </p:sp>
    </p:spTree>
    <p:extLst>
      <p:ext uri="{BB962C8B-B14F-4D97-AF65-F5344CB8AC3E}">
        <p14:creationId xmlns:p14="http://schemas.microsoft.com/office/powerpoint/2010/main" val="2662092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JADD? </a:t>
            </a:r>
            <a:r>
              <a:rPr lang="en-IE" dirty="0" err="1" smtClean="0"/>
              <a:t>Contd</a:t>
            </a:r>
            <a:endParaRPr lang="en-IE" dirty="0"/>
          </a:p>
        </p:txBody>
      </p:sp>
      <p:sp>
        <p:nvSpPr>
          <p:cNvPr id="3" name="Content Placeholder 2"/>
          <p:cNvSpPr>
            <a:spLocks noGrp="1"/>
          </p:cNvSpPr>
          <p:nvPr>
            <p:ph idx="1"/>
          </p:nvPr>
        </p:nvSpPr>
        <p:spPr/>
        <p:txBody>
          <a:bodyPr>
            <a:normAutofit fontScale="92500" lnSpcReduction="20000"/>
          </a:bodyPr>
          <a:lstStyle/>
          <a:p>
            <a:pPr marL="0" indent="0" fontAlgn="base">
              <a:buNone/>
            </a:pPr>
            <a:r>
              <a:rPr lang="en-IE" sz="2000" dirty="0"/>
              <a:t>The services it provides are:</a:t>
            </a:r>
          </a:p>
          <a:p>
            <a:pPr marL="342900" indent="-342900" fontAlgn="base">
              <a:buFont typeface="+mj-lt"/>
              <a:buAutoNum type="arabicPeriod"/>
            </a:pPr>
            <a:r>
              <a:rPr lang="en-IE" sz="2000" dirty="0"/>
              <a:t>Methadone Treatment Programmes in partnership with the </a:t>
            </a:r>
            <a:r>
              <a:rPr lang="en-IE" sz="2000" dirty="0" smtClean="0"/>
              <a:t>HSE</a:t>
            </a:r>
          </a:p>
          <a:p>
            <a:pPr marL="342900" indent="-342900" fontAlgn="base">
              <a:buFont typeface="+mj-lt"/>
              <a:buAutoNum type="arabicPeriod"/>
            </a:pPr>
            <a:r>
              <a:rPr lang="en-IE" dirty="0" smtClean="0"/>
              <a:t> In partnership with the HSE we operate a Needle Exchange and Harm Reduction service</a:t>
            </a:r>
            <a:endParaRPr lang="en-IE" sz="2000" dirty="0"/>
          </a:p>
          <a:p>
            <a:pPr marL="342900" indent="-342900" fontAlgn="base">
              <a:buFont typeface="+mj-lt"/>
              <a:buAutoNum type="arabicPeriod"/>
            </a:pPr>
            <a:r>
              <a:rPr lang="en-IE" sz="2000" dirty="0"/>
              <a:t>Counselling </a:t>
            </a:r>
            <a:endParaRPr lang="en-IE" sz="2000" dirty="0" smtClean="0"/>
          </a:p>
          <a:p>
            <a:pPr marL="342900" indent="-342900" fontAlgn="base">
              <a:buFont typeface="+mj-lt"/>
              <a:buAutoNum type="arabicPeriod"/>
            </a:pPr>
            <a:r>
              <a:rPr lang="en-IE" dirty="0" smtClean="0"/>
              <a:t>Key working and Case Management service </a:t>
            </a:r>
            <a:endParaRPr lang="en-IE" sz="2000" dirty="0"/>
          </a:p>
          <a:p>
            <a:pPr marL="342900" indent="-342900" fontAlgn="base">
              <a:buFont typeface="+mj-lt"/>
              <a:buAutoNum type="arabicPeriod"/>
            </a:pPr>
            <a:r>
              <a:rPr lang="en-IE" sz="2000" dirty="0"/>
              <a:t>Family Support in the form of parenting support and crèche facilities for pre and after school for impacted children</a:t>
            </a:r>
          </a:p>
          <a:p>
            <a:pPr marL="342900" indent="-342900" fontAlgn="base">
              <a:buFont typeface="+mj-lt"/>
              <a:buAutoNum type="arabicPeriod"/>
            </a:pPr>
            <a:r>
              <a:rPr lang="en-IE" sz="2000" dirty="0"/>
              <a:t>Drop-in homeless </a:t>
            </a:r>
            <a:r>
              <a:rPr lang="en-IE" sz="2000" dirty="0" smtClean="0"/>
              <a:t>support</a:t>
            </a:r>
          </a:p>
          <a:p>
            <a:pPr marL="342900" indent="-342900" fontAlgn="base">
              <a:buFont typeface="+mj-lt"/>
              <a:buAutoNum type="arabicPeriod"/>
            </a:pPr>
            <a:r>
              <a:rPr lang="en-IE" dirty="0" smtClean="0"/>
              <a:t>QQI accredited Education and NALA Literacy service</a:t>
            </a:r>
            <a:endParaRPr lang="en-IE" sz="2000" dirty="0"/>
          </a:p>
          <a:p>
            <a:pPr marL="342900" indent="-342900" fontAlgn="base">
              <a:buFont typeface="+mj-lt"/>
              <a:buAutoNum type="arabicPeriod"/>
            </a:pPr>
            <a:r>
              <a:rPr lang="en-IE" dirty="0" smtClean="0"/>
              <a:t>Treatment and Rehabilitation services </a:t>
            </a:r>
            <a:endParaRPr lang="en-IE" sz="2000" dirty="0"/>
          </a:p>
          <a:p>
            <a:pPr marL="342900" indent="-342900" fontAlgn="base">
              <a:buFont typeface="+mj-lt"/>
              <a:buAutoNum type="arabicPeriod"/>
            </a:pPr>
            <a:r>
              <a:rPr lang="en-IE" sz="2000" dirty="0" smtClean="0"/>
              <a:t>Evidence Based Group Programs</a:t>
            </a:r>
            <a:endParaRPr lang="en-IE" sz="2000" dirty="0"/>
          </a:p>
          <a:p>
            <a:endParaRPr lang="en-IE"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6</a:t>
            </a:fld>
            <a:endParaRPr lang="en-IE" dirty="0"/>
          </a:p>
        </p:txBody>
      </p:sp>
    </p:spTree>
    <p:extLst>
      <p:ext uri="{BB962C8B-B14F-4D97-AF65-F5344CB8AC3E}">
        <p14:creationId xmlns:p14="http://schemas.microsoft.com/office/powerpoint/2010/main" val="591770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Context</a:t>
            </a:r>
            <a:endParaRPr lang="en-US" dirty="0"/>
          </a:p>
        </p:txBody>
      </p:sp>
      <p:sp>
        <p:nvSpPr>
          <p:cNvPr id="3" name="Content Placeholder 2"/>
          <p:cNvSpPr>
            <a:spLocks noGrp="1"/>
          </p:cNvSpPr>
          <p:nvPr>
            <p:ph idx="1"/>
          </p:nvPr>
        </p:nvSpPr>
        <p:spPr/>
        <p:txBody>
          <a:bodyPr rtlCol="0">
            <a:normAutofit fontScale="92500" lnSpcReduction="10000"/>
          </a:bodyPr>
          <a:lstStyle/>
          <a:p>
            <a:pPr marL="0" indent="0" fontAlgn="base">
              <a:buNone/>
            </a:pPr>
            <a:r>
              <a:rPr lang="en-US" dirty="0"/>
              <a:t>JADD is mainly funded through government agencies i.e. HSE, </a:t>
            </a:r>
            <a:r>
              <a:rPr lang="en-US" dirty="0" err="1"/>
              <a:t>Pobal</a:t>
            </a:r>
            <a:r>
              <a:rPr lang="en-US" dirty="0"/>
              <a:t>, </a:t>
            </a:r>
            <a:r>
              <a:rPr lang="en-US" dirty="0" smtClean="0"/>
              <a:t>with </a:t>
            </a:r>
            <a:r>
              <a:rPr lang="en-US" dirty="0"/>
              <a:t>some</a:t>
            </a:r>
          </a:p>
          <a:p>
            <a:pPr marL="0" indent="0" fontAlgn="base">
              <a:buNone/>
            </a:pPr>
            <a:r>
              <a:rPr lang="en-US" dirty="0"/>
              <a:t>private donations. There have been cuts in the state agencies funding year on year for five</a:t>
            </a:r>
          </a:p>
          <a:p>
            <a:pPr marL="0" indent="0" fontAlgn="base">
              <a:buNone/>
            </a:pPr>
            <a:r>
              <a:rPr lang="en-US" dirty="0"/>
              <a:t>years due to the recession.</a:t>
            </a:r>
          </a:p>
          <a:p>
            <a:pPr marL="342900" indent="-342900" fontAlgn="base">
              <a:buFont typeface="+mj-lt"/>
              <a:buAutoNum type="arabicPeriod"/>
              <a:defRPr/>
            </a:pPr>
            <a:endParaRPr lang="en-US" dirty="0"/>
          </a:p>
          <a:p>
            <a:pPr marL="0" indent="0" fontAlgn="base">
              <a:buNone/>
              <a:defRPr/>
            </a:pPr>
            <a:r>
              <a:rPr lang="en-US" sz="2000" dirty="0" smtClean="0"/>
              <a:t>The </a:t>
            </a:r>
            <a:r>
              <a:rPr lang="en-US" sz="2000" dirty="0"/>
              <a:t>emerging drug culture of recreational and poly-drug use in the community demands a response to avoid:</a:t>
            </a:r>
          </a:p>
          <a:p>
            <a:pPr marL="342900" indent="-342900" fontAlgn="base">
              <a:buFont typeface="+mj-lt"/>
              <a:buAutoNum type="arabicPeriod"/>
              <a:defRPr/>
            </a:pPr>
            <a:r>
              <a:rPr lang="en-US" sz="2000" dirty="0" smtClean="0"/>
              <a:t>Inter Generational </a:t>
            </a:r>
            <a:r>
              <a:rPr lang="en-US" sz="2000" dirty="0"/>
              <a:t>addiction problems</a:t>
            </a:r>
            <a:r>
              <a:rPr lang="en-US" sz="2000" dirty="0" smtClean="0"/>
              <a:t>.</a:t>
            </a:r>
            <a:endParaRPr lang="en-US" sz="2000" dirty="0"/>
          </a:p>
          <a:p>
            <a:pPr marL="342900" indent="-342900" fontAlgn="base">
              <a:buFont typeface="+mj-lt"/>
              <a:buAutoNum type="arabicPeriod"/>
              <a:defRPr/>
            </a:pPr>
            <a:r>
              <a:rPr lang="en-US" sz="2000" dirty="0"/>
              <a:t>Affects on children’s </a:t>
            </a:r>
            <a:r>
              <a:rPr lang="en-US" sz="2000" dirty="0" smtClean="0"/>
              <a:t>development and opportunities.</a:t>
            </a:r>
            <a:endParaRPr lang="en-US" sz="2000" dirty="0"/>
          </a:p>
          <a:p>
            <a:pPr marL="342900" indent="-342900" fontAlgn="base">
              <a:buFont typeface="+mj-lt"/>
              <a:buAutoNum type="arabicPeriod"/>
              <a:defRPr/>
            </a:pPr>
            <a:r>
              <a:rPr lang="en-US" sz="2000" dirty="0"/>
              <a:t>Violence, intimidation and exploitation of youths in the community.</a:t>
            </a:r>
          </a:p>
          <a:p>
            <a:pPr marL="342900" indent="-342900" fontAlgn="base">
              <a:buFont typeface="+mj-lt"/>
              <a:buAutoNum type="arabicPeriod"/>
              <a:defRPr/>
            </a:pPr>
            <a:r>
              <a:rPr lang="en-US" sz="2000" dirty="0"/>
              <a:t>Erosion of social fabric of community.</a:t>
            </a:r>
          </a:p>
          <a:p>
            <a:pPr>
              <a:buNone/>
              <a:defRPr/>
            </a:pPr>
            <a:endParaRPr lang="en-US" dirty="0" smtClean="0"/>
          </a:p>
        </p:txBody>
      </p:sp>
      <p:sp>
        <p:nvSpPr>
          <p:cNvPr id="4" name="Slide Number Placeholder 3"/>
          <p:cNvSpPr>
            <a:spLocks noGrp="1"/>
          </p:cNvSpPr>
          <p:nvPr>
            <p:ph type="sldNum" sz="quarter" idx="12"/>
          </p:nvPr>
        </p:nvSpPr>
        <p:spPr/>
        <p:txBody>
          <a:bodyPr/>
          <a:lstStyle/>
          <a:p>
            <a:fld id="{8CDE93EF-B918-4925-8E42-843B71DDB9B1}" type="slidenum">
              <a:rPr lang="en-IE" smtClean="0"/>
              <a:pPr/>
              <a:t>7</a:t>
            </a:fld>
            <a:endParaRPr lang="en-IE" dirty="0"/>
          </a:p>
        </p:txBody>
      </p:sp>
    </p:spTree>
    <p:extLst>
      <p:ext uri="{BB962C8B-B14F-4D97-AF65-F5344CB8AC3E}">
        <p14:creationId xmlns:p14="http://schemas.microsoft.com/office/powerpoint/2010/main" val="3881688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JADD VALUES &amp; RESPONSIBILITIES.</a:t>
            </a:r>
            <a:endParaRPr lang="en-US" dirty="0"/>
          </a:p>
        </p:txBody>
      </p:sp>
      <p:sp>
        <p:nvSpPr>
          <p:cNvPr id="3" name="Content Placeholder 2"/>
          <p:cNvSpPr>
            <a:spLocks noGrp="1"/>
          </p:cNvSpPr>
          <p:nvPr>
            <p:ph idx="1"/>
          </p:nvPr>
        </p:nvSpPr>
        <p:spPr>
          <a:xfrm>
            <a:off x="1097280" y="1737360"/>
            <a:ext cx="10058400" cy="4023360"/>
          </a:xfrm>
        </p:spPr>
        <p:txBody>
          <a:bodyPr rtlCol="0">
            <a:noAutofit/>
          </a:bodyPr>
          <a:lstStyle/>
          <a:p>
            <a:pPr marL="342900" indent="-342900" fontAlgn="base">
              <a:lnSpc>
                <a:spcPct val="110000"/>
              </a:lnSpc>
              <a:buFont typeface="+mj-lt"/>
              <a:buAutoNum type="arabicPeriod"/>
              <a:defRPr/>
            </a:pPr>
            <a:r>
              <a:rPr lang="en-US" sz="2000" dirty="0"/>
              <a:t>Our first responsibility is to our clients,  those who find themselves dependent on drug use yet wish to accept help from our Project and find a pathway to rehabilitation and a drug-free lifestyle.</a:t>
            </a:r>
          </a:p>
          <a:p>
            <a:pPr marL="342900" indent="-342900" fontAlgn="base">
              <a:lnSpc>
                <a:spcPct val="110000"/>
              </a:lnSpc>
              <a:buFont typeface="+mj-lt"/>
              <a:buAutoNum type="arabicPeriod"/>
              <a:defRPr/>
            </a:pPr>
            <a:r>
              <a:rPr lang="en-US" sz="2000" dirty="0"/>
              <a:t>Our second responsibility is to the families impacted by drug dependency, providing them with high support and protection for the children who can be severely impacted.</a:t>
            </a:r>
          </a:p>
          <a:p>
            <a:pPr marL="342900" indent="-342900" fontAlgn="base">
              <a:lnSpc>
                <a:spcPct val="110000"/>
              </a:lnSpc>
              <a:buFont typeface="+mj-lt"/>
              <a:buAutoNum type="arabicPeriod"/>
              <a:defRPr/>
            </a:pPr>
            <a:r>
              <a:rPr lang="en-US" sz="2000" dirty="0"/>
              <a:t>Our third responsibility is to the staff, volunteers and their families who support them, to empower them, treating them with respect, dignity and fairness.</a:t>
            </a:r>
          </a:p>
          <a:p>
            <a:pPr marL="342900" indent="-342900" fontAlgn="base">
              <a:lnSpc>
                <a:spcPct val="110000"/>
              </a:lnSpc>
              <a:buFont typeface="+mj-lt"/>
              <a:buAutoNum type="arabicPeriod"/>
              <a:defRPr/>
            </a:pPr>
            <a:r>
              <a:rPr lang="en-US" sz="2000" dirty="0"/>
              <a:t>Our fourth responsibility is to the Jobstown community to help make a difference to the social, moral and spiritual wellbeing of the community.</a:t>
            </a:r>
          </a:p>
          <a:p>
            <a:pPr marL="342900" indent="-342900" fontAlgn="base">
              <a:lnSpc>
                <a:spcPct val="110000"/>
              </a:lnSpc>
              <a:buFont typeface="+mj-lt"/>
              <a:buAutoNum type="arabicPeriod"/>
              <a:defRPr/>
            </a:pPr>
            <a:r>
              <a:rPr lang="en-US" sz="2000" dirty="0"/>
              <a:t>Finally, we have a responsibility with our partners (</a:t>
            </a:r>
            <a:r>
              <a:rPr lang="en-US" sz="2000" dirty="0" smtClean="0"/>
              <a:t>TDATF</a:t>
            </a:r>
            <a:r>
              <a:rPr lang="en-US" sz="2000" dirty="0"/>
              <a:t>, HSE) to operate our Project with transparency, integrity and </a:t>
            </a:r>
            <a:r>
              <a:rPr lang="en-US" sz="2000" dirty="0" smtClean="0"/>
              <a:t>accountability.</a:t>
            </a:r>
            <a:endParaRPr lang="en-US" sz="2400" dirty="0"/>
          </a:p>
        </p:txBody>
      </p:sp>
      <p:sp>
        <p:nvSpPr>
          <p:cNvPr id="4" name="Slide Number Placeholder 3"/>
          <p:cNvSpPr>
            <a:spLocks noGrp="1"/>
          </p:cNvSpPr>
          <p:nvPr>
            <p:ph type="sldNum" sz="quarter" idx="12"/>
          </p:nvPr>
        </p:nvSpPr>
        <p:spPr/>
        <p:txBody>
          <a:bodyPr/>
          <a:lstStyle/>
          <a:p>
            <a:fld id="{8CDE93EF-B918-4925-8E42-843B71DDB9B1}" type="slidenum">
              <a:rPr lang="en-IE" smtClean="0"/>
              <a:pPr/>
              <a:t>8</a:t>
            </a:fld>
            <a:endParaRPr lang="en-IE" dirty="0"/>
          </a:p>
        </p:txBody>
      </p:sp>
    </p:spTree>
    <p:extLst>
      <p:ext uri="{BB962C8B-B14F-4D97-AF65-F5344CB8AC3E}">
        <p14:creationId xmlns:p14="http://schemas.microsoft.com/office/powerpoint/2010/main" val="46788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62" y="51547"/>
            <a:ext cx="10515600" cy="1325563"/>
          </a:xfrm>
        </p:spPr>
        <p:txBody>
          <a:bodyPr/>
          <a:lstStyle/>
          <a:p>
            <a:r>
              <a:rPr lang="en-IE" dirty="0" smtClean="0"/>
              <a:t>SWOT Analysis- For agreement</a:t>
            </a:r>
            <a:endParaRPr lang="en-IE" dirty="0"/>
          </a:p>
        </p:txBody>
      </p:sp>
      <p:sp>
        <p:nvSpPr>
          <p:cNvPr id="3" name="Text Placeholder 2"/>
          <p:cNvSpPr>
            <a:spLocks noGrp="1"/>
          </p:cNvSpPr>
          <p:nvPr>
            <p:ph type="body" idx="1"/>
          </p:nvPr>
        </p:nvSpPr>
        <p:spPr>
          <a:xfrm>
            <a:off x="752472" y="1501454"/>
            <a:ext cx="5157787" cy="823912"/>
          </a:xfrm>
        </p:spPr>
        <p:txBody>
          <a:bodyPr/>
          <a:lstStyle/>
          <a:p>
            <a:r>
              <a:rPr lang="en-IE" dirty="0" smtClean="0"/>
              <a:t>Strengths- </a:t>
            </a:r>
            <a:r>
              <a:rPr lang="en-IE" i="1" dirty="0" smtClean="0"/>
              <a:t>Improve these</a:t>
            </a:r>
            <a:endParaRPr lang="en-IE" i="1" dirty="0"/>
          </a:p>
        </p:txBody>
      </p:sp>
      <p:sp>
        <p:nvSpPr>
          <p:cNvPr id="4" name="Content Placeholder 3"/>
          <p:cNvSpPr>
            <a:spLocks noGrp="1"/>
          </p:cNvSpPr>
          <p:nvPr>
            <p:ph sz="half" idx="2"/>
          </p:nvPr>
        </p:nvSpPr>
        <p:spPr>
          <a:xfrm>
            <a:off x="752472" y="1946275"/>
            <a:ext cx="5157787" cy="3684588"/>
          </a:xfrm>
        </p:spPr>
        <p:txBody>
          <a:bodyPr>
            <a:normAutofit/>
          </a:bodyPr>
          <a:lstStyle/>
          <a:p>
            <a:pPr>
              <a:lnSpc>
                <a:spcPct val="100000"/>
              </a:lnSpc>
            </a:pPr>
            <a:r>
              <a:rPr lang="en-IE" sz="1600" dirty="0" smtClean="0"/>
              <a:t>Well established/located Knows how the system works</a:t>
            </a:r>
          </a:p>
          <a:p>
            <a:pPr>
              <a:lnSpc>
                <a:spcPct val="100000"/>
              </a:lnSpc>
            </a:pPr>
            <a:r>
              <a:rPr lang="en-IE" sz="1600" dirty="0" smtClean="0"/>
              <a:t>Hugely Committed staff/volunteers</a:t>
            </a:r>
          </a:p>
          <a:p>
            <a:pPr>
              <a:lnSpc>
                <a:spcPct val="100000"/>
              </a:lnSpc>
            </a:pPr>
            <a:r>
              <a:rPr lang="en-IE" sz="1600" dirty="0" smtClean="0"/>
              <a:t>Focused on supporting the family as well as addicts</a:t>
            </a:r>
          </a:p>
          <a:p>
            <a:pPr>
              <a:lnSpc>
                <a:spcPct val="100000"/>
              </a:lnSpc>
            </a:pPr>
            <a:r>
              <a:rPr lang="en-IE" sz="1600" dirty="0" smtClean="0"/>
              <a:t>Emphasis on education sets JADD apart</a:t>
            </a:r>
          </a:p>
          <a:p>
            <a:pPr>
              <a:lnSpc>
                <a:spcPct val="100000"/>
              </a:lnSpc>
            </a:pPr>
            <a:r>
              <a:rPr lang="en-IE" sz="1600" dirty="0" smtClean="0"/>
              <a:t>Johnson &amp; Johnson link</a:t>
            </a:r>
          </a:p>
          <a:p>
            <a:endParaRPr lang="en-IE" sz="2000" dirty="0" smtClean="0"/>
          </a:p>
        </p:txBody>
      </p:sp>
      <p:sp>
        <p:nvSpPr>
          <p:cNvPr id="5" name="Text Placeholder 4"/>
          <p:cNvSpPr>
            <a:spLocks noGrp="1"/>
          </p:cNvSpPr>
          <p:nvPr>
            <p:ph type="body" sz="quarter" idx="3"/>
          </p:nvPr>
        </p:nvSpPr>
        <p:spPr>
          <a:xfrm>
            <a:off x="5959466" y="1554017"/>
            <a:ext cx="5183188" cy="823912"/>
          </a:xfrm>
        </p:spPr>
        <p:txBody>
          <a:bodyPr/>
          <a:lstStyle/>
          <a:p>
            <a:r>
              <a:rPr lang="en-IE" dirty="0" smtClean="0"/>
              <a:t>Weakness- </a:t>
            </a:r>
            <a:r>
              <a:rPr lang="en-IE" i="1" dirty="0" smtClean="0"/>
              <a:t>Eliminate these</a:t>
            </a:r>
            <a:endParaRPr lang="en-IE" i="1" dirty="0"/>
          </a:p>
        </p:txBody>
      </p:sp>
      <p:sp>
        <p:nvSpPr>
          <p:cNvPr id="6" name="Content Placeholder 5"/>
          <p:cNvSpPr>
            <a:spLocks noGrp="1"/>
          </p:cNvSpPr>
          <p:nvPr>
            <p:ph sz="quarter" idx="4"/>
          </p:nvPr>
        </p:nvSpPr>
        <p:spPr>
          <a:xfrm>
            <a:off x="6122993" y="2111241"/>
            <a:ext cx="5183188" cy="3684588"/>
          </a:xfrm>
        </p:spPr>
        <p:txBody>
          <a:bodyPr>
            <a:normAutofit/>
          </a:bodyPr>
          <a:lstStyle/>
          <a:p>
            <a:r>
              <a:rPr lang="en-IE" sz="1600" dirty="0"/>
              <a:t>Too reliant on state agency funding </a:t>
            </a:r>
          </a:p>
          <a:p>
            <a:r>
              <a:rPr lang="en-IE" sz="1600" dirty="0"/>
              <a:t>Marketing </a:t>
            </a:r>
            <a:r>
              <a:rPr lang="en-IE" sz="1600" dirty="0" smtClean="0"/>
              <a:t>itself</a:t>
            </a:r>
          </a:p>
          <a:p>
            <a:r>
              <a:rPr lang="en-IE" sz="1600" dirty="0" smtClean="0"/>
              <a:t>Corporate Governance standards</a:t>
            </a:r>
            <a:endParaRPr lang="en-IE" sz="1600" dirty="0"/>
          </a:p>
          <a:p>
            <a:r>
              <a:rPr lang="en-IE" sz="1600" dirty="0"/>
              <a:t>Is JADD trying to do too much?</a:t>
            </a:r>
          </a:p>
        </p:txBody>
      </p:sp>
      <p:sp>
        <p:nvSpPr>
          <p:cNvPr id="11" name="Content Placeholder 3"/>
          <p:cNvSpPr txBox="1">
            <a:spLocks/>
          </p:cNvSpPr>
          <p:nvPr/>
        </p:nvSpPr>
        <p:spPr>
          <a:xfrm>
            <a:off x="703264" y="4495012"/>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E" sz="1600" dirty="0">
                <a:solidFill>
                  <a:schemeClr val="tx1">
                    <a:lumMod val="75000"/>
                    <a:lumOff val="25000"/>
                  </a:schemeClr>
                </a:solidFill>
              </a:rPr>
              <a:t>Donations from non state agencies</a:t>
            </a:r>
          </a:p>
          <a:p>
            <a:r>
              <a:rPr lang="en-IE" sz="1600" dirty="0">
                <a:solidFill>
                  <a:schemeClr val="tx1">
                    <a:lumMod val="75000"/>
                    <a:lumOff val="25000"/>
                  </a:schemeClr>
                </a:solidFill>
              </a:rPr>
              <a:t>Be the experts on </a:t>
            </a:r>
            <a:r>
              <a:rPr lang="en-IE" sz="1600" dirty="0" err="1">
                <a:solidFill>
                  <a:schemeClr val="tx1">
                    <a:lumMod val="75000"/>
                    <a:lumOff val="25000"/>
                  </a:schemeClr>
                </a:solidFill>
              </a:rPr>
              <a:t>polydrug</a:t>
            </a:r>
            <a:r>
              <a:rPr lang="en-IE" sz="1600" dirty="0">
                <a:solidFill>
                  <a:schemeClr val="tx1">
                    <a:lumMod val="75000"/>
                    <a:lumOff val="25000"/>
                  </a:schemeClr>
                </a:solidFill>
              </a:rPr>
              <a:t> addiction management in </a:t>
            </a:r>
            <a:r>
              <a:rPr lang="en-IE" sz="1600" dirty="0" err="1">
                <a:solidFill>
                  <a:schemeClr val="tx1">
                    <a:lumMod val="75000"/>
                    <a:lumOff val="25000"/>
                  </a:schemeClr>
                </a:solidFill>
              </a:rPr>
              <a:t>Tallaght</a:t>
            </a:r>
            <a:r>
              <a:rPr lang="en-IE" sz="1600" dirty="0">
                <a:solidFill>
                  <a:schemeClr val="tx1">
                    <a:lumMod val="75000"/>
                    <a:lumOff val="25000"/>
                  </a:schemeClr>
                </a:solidFill>
              </a:rPr>
              <a:t> </a:t>
            </a:r>
            <a:r>
              <a:rPr lang="en-IE" sz="1600" dirty="0" smtClean="0">
                <a:solidFill>
                  <a:schemeClr val="tx1">
                    <a:lumMod val="75000"/>
                    <a:lumOff val="25000"/>
                  </a:schemeClr>
                </a:solidFill>
              </a:rPr>
              <a:t>area</a:t>
            </a:r>
          </a:p>
          <a:p>
            <a:r>
              <a:rPr lang="en-IE" sz="1600" dirty="0" smtClean="0">
                <a:solidFill>
                  <a:schemeClr val="tx1">
                    <a:lumMod val="75000"/>
                    <a:lumOff val="25000"/>
                  </a:schemeClr>
                </a:solidFill>
              </a:rPr>
              <a:t>Utilising Reports and building data to build JADD profile both locally and nationally</a:t>
            </a:r>
          </a:p>
          <a:p>
            <a:r>
              <a:rPr lang="en-IE" sz="1600" dirty="0" smtClean="0">
                <a:solidFill>
                  <a:schemeClr val="tx1">
                    <a:lumMod val="75000"/>
                    <a:lumOff val="25000"/>
                  </a:schemeClr>
                </a:solidFill>
              </a:rPr>
              <a:t>Capitalise on community response research</a:t>
            </a:r>
            <a:endParaRPr lang="en-IE" sz="1600" dirty="0">
              <a:solidFill>
                <a:schemeClr val="tx1">
                  <a:lumMod val="75000"/>
                  <a:lumOff val="25000"/>
                </a:schemeClr>
              </a:solidFill>
            </a:endParaRPr>
          </a:p>
          <a:p>
            <a:r>
              <a:rPr lang="en-IE" sz="1600" dirty="0">
                <a:solidFill>
                  <a:schemeClr val="tx1">
                    <a:lumMod val="75000"/>
                    <a:lumOff val="25000"/>
                  </a:schemeClr>
                </a:solidFill>
              </a:rPr>
              <a:t>Invest in staff training to provide better service (s)</a:t>
            </a:r>
          </a:p>
        </p:txBody>
      </p:sp>
      <p:sp>
        <p:nvSpPr>
          <p:cNvPr id="12" name="Text Placeholder 2"/>
          <p:cNvSpPr txBox="1">
            <a:spLocks/>
          </p:cNvSpPr>
          <p:nvPr/>
        </p:nvSpPr>
        <p:spPr>
          <a:xfrm>
            <a:off x="727868" y="3708821"/>
            <a:ext cx="515778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spcBef>
                <a:spcPts val="1200"/>
              </a:spcBef>
              <a:spcAft>
                <a:spcPts val="200"/>
              </a:spcAft>
              <a:buClr>
                <a:schemeClr val="accent1"/>
              </a:buClr>
              <a:buSzPct val="100000"/>
            </a:pPr>
            <a:endParaRPr lang="en-IE" sz="2000" b="0" cap="all" dirty="0" smtClean="0">
              <a:solidFill>
                <a:schemeClr val="tx2"/>
              </a:solidFill>
            </a:endParaRPr>
          </a:p>
          <a:p>
            <a:pPr>
              <a:spcBef>
                <a:spcPts val="1200"/>
              </a:spcBef>
              <a:spcAft>
                <a:spcPts val="200"/>
              </a:spcAft>
              <a:buClr>
                <a:schemeClr val="accent1"/>
              </a:buClr>
              <a:buSzPct val="100000"/>
            </a:pPr>
            <a:r>
              <a:rPr lang="en-IE" sz="2000" b="0" cap="all" dirty="0" smtClean="0">
                <a:solidFill>
                  <a:schemeClr val="tx2"/>
                </a:solidFill>
              </a:rPr>
              <a:t>Opportunities- </a:t>
            </a:r>
            <a:r>
              <a:rPr lang="en-IE" sz="2000" b="0" cap="all" dirty="0">
                <a:solidFill>
                  <a:schemeClr val="tx2"/>
                </a:solidFill>
              </a:rPr>
              <a:t>Capitalise on</a:t>
            </a:r>
          </a:p>
        </p:txBody>
      </p:sp>
      <p:sp>
        <p:nvSpPr>
          <p:cNvPr id="13" name="Text Placeholder 4"/>
          <p:cNvSpPr txBox="1">
            <a:spLocks/>
          </p:cNvSpPr>
          <p:nvPr/>
        </p:nvSpPr>
        <p:spPr>
          <a:xfrm>
            <a:off x="6192822" y="3693613"/>
            <a:ext cx="5183188"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spcBef>
                <a:spcPts val="1200"/>
              </a:spcBef>
              <a:spcAft>
                <a:spcPts val="200"/>
              </a:spcAft>
              <a:buClr>
                <a:schemeClr val="accent1"/>
              </a:buClr>
              <a:buSzPct val="100000"/>
            </a:pPr>
            <a:r>
              <a:rPr lang="en-IE" sz="2000" b="0" cap="all" dirty="0">
                <a:solidFill>
                  <a:schemeClr val="tx2"/>
                </a:solidFill>
              </a:rPr>
              <a:t>Threats- Monitor these</a:t>
            </a:r>
          </a:p>
        </p:txBody>
      </p:sp>
      <p:sp>
        <p:nvSpPr>
          <p:cNvPr id="14" name="Content Placeholder 5"/>
          <p:cNvSpPr txBox="1">
            <a:spLocks/>
          </p:cNvSpPr>
          <p:nvPr/>
        </p:nvSpPr>
        <p:spPr>
          <a:xfrm>
            <a:off x="6029295" y="4416973"/>
            <a:ext cx="5183188"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E" sz="1600" dirty="0">
                <a:solidFill>
                  <a:schemeClr val="tx1">
                    <a:lumMod val="75000"/>
                    <a:lumOff val="25000"/>
                  </a:schemeClr>
                </a:solidFill>
              </a:rPr>
              <a:t>State Agencies Funding is cut drastically</a:t>
            </a:r>
          </a:p>
          <a:p>
            <a:r>
              <a:rPr lang="en-IE" sz="1600" dirty="0">
                <a:solidFill>
                  <a:schemeClr val="tx1">
                    <a:lumMod val="75000"/>
                    <a:lumOff val="25000"/>
                  </a:schemeClr>
                </a:solidFill>
              </a:rPr>
              <a:t>JADD gets subsumed into another project</a:t>
            </a:r>
          </a:p>
        </p:txBody>
      </p:sp>
      <p:sp>
        <p:nvSpPr>
          <p:cNvPr id="15" name="Oval 14"/>
          <p:cNvSpPr/>
          <p:nvPr/>
        </p:nvSpPr>
        <p:spPr>
          <a:xfrm>
            <a:off x="6149762" y="2393054"/>
            <a:ext cx="2145244" cy="4519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0000"/>
              </a:solidFill>
            </a:endParaRPr>
          </a:p>
        </p:txBody>
      </p:sp>
      <p:sp>
        <p:nvSpPr>
          <p:cNvPr id="16" name="Oval 15"/>
          <p:cNvSpPr/>
          <p:nvPr/>
        </p:nvSpPr>
        <p:spPr>
          <a:xfrm>
            <a:off x="1632094" y="3277811"/>
            <a:ext cx="1243883" cy="2748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0000"/>
              </a:solidFill>
            </a:endParaRPr>
          </a:p>
        </p:txBody>
      </p:sp>
      <p:sp>
        <p:nvSpPr>
          <p:cNvPr id="17" name="Oval 16"/>
          <p:cNvSpPr/>
          <p:nvPr/>
        </p:nvSpPr>
        <p:spPr>
          <a:xfrm>
            <a:off x="5901642" y="2021132"/>
            <a:ext cx="4088891" cy="4103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0000"/>
              </a:solidFill>
            </a:endParaRPr>
          </a:p>
        </p:txBody>
      </p:sp>
      <p:sp>
        <p:nvSpPr>
          <p:cNvPr id="18" name="Oval 17"/>
          <p:cNvSpPr/>
          <p:nvPr/>
        </p:nvSpPr>
        <p:spPr>
          <a:xfrm>
            <a:off x="2013951" y="4730099"/>
            <a:ext cx="2354688" cy="4121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0000"/>
              </a:solidFill>
            </a:endParaRPr>
          </a:p>
        </p:txBody>
      </p:sp>
      <p:sp>
        <p:nvSpPr>
          <p:cNvPr id="19" name="Oval 18"/>
          <p:cNvSpPr/>
          <p:nvPr/>
        </p:nvSpPr>
        <p:spPr>
          <a:xfrm>
            <a:off x="836607" y="5269690"/>
            <a:ext cx="2354688" cy="4121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0000"/>
              </a:solidFill>
            </a:endParaRPr>
          </a:p>
        </p:txBody>
      </p:sp>
      <p:sp>
        <p:nvSpPr>
          <p:cNvPr id="7" name="Slide Number Placeholder 6"/>
          <p:cNvSpPr>
            <a:spLocks noGrp="1"/>
          </p:cNvSpPr>
          <p:nvPr>
            <p:ph type="sldNum" sz="quarter" idx="12"/>
          </p:nvPr>
        </p:nvSpPr>
        <p:spPr/>
        <p:txBody>
          <a:bodyPr/>
          <a:lstStyle/>
          <a:p>
            <a:fld id="{8CDE93EF-B918-4925-8E42-843B71DDB9B1}" type="slidenum">
              <a:rPr lang="en-IE" smtClean="0"/>
              <a:pPr/>
              <a:t>9</a:t>
            </a:fld>
            <a:endParaRPr lang="en-IE" dirty="0"/>
          </a:p>
        </p:txBody>
      </p:sp>
    </p:spTree>
    <p:extLst>
      <p:ext uri="{BB962C8B-B14F-4D97-AF65-F5344CB8AC3E}">
        <p14:creationId xmlns:p14="http://schemas.microsoft.com/office/powerpoint/2010/main" val="41655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1517</Words>
  <Application>Microsoft Office PowerPoint</Application>
  <PresentationFormat>Widescreen</PresentationFormat>
  <Paragraphs>172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Retrospect</vt:lpstr>
      <vt:lpstr>JADD Strategic Plan</vt:lpstr>
      <vt:lpstr>Contents</vt:lpstr>
      <vt:lpstr>Why do a Strategic Plan?</vt:lpstr>
      <vt:lpstr>JADD-OUR VISION  </vt:lpstr>
      <vt:lpstr>What is JADD? </vt:lpstr>
      <vt:lpstr>What is JADD? Contd</vt:lpstr>
      <vt:lpstr>Context</vt:lpstr>
      <vt:lpstr>JADD VALUES &amp; RESPONSIBILITIES.</vt:lpstr>
      <vt:lpstr>SWOT Analysis- For agreement</vt:lpstr>
      <vt:lpstr>OGSM</vt:lpstr>
      <vt:lpstr>OBJECTIVE: TO CREATE A 2 TIERED SERVICE  TO LOW THRESHOLD AND TREATMENT SERVICE TO SUPPORT SERVICE USERS IMPACT THEIR HEROIN AND RELATED POLY DRUG MISUSE PROBLEMS IN THE JOBSTOWN COMMUNITY</vt:lpstr>
      <vt:lpstr>Goal 1- Convert ‘low threshold’ clients into further stabilisation programmes</vt:lpstr>
      <vt:lpstr>Goal 2- Promote Evidence based programmes as route to Treatment &amp; Rehabilitation</vt:lpstr>
      <vt:lpstr>Goal 3- Improve outcomes in Education Service </vt:lpstr>
      <vt:lpstr>Goal 4- Focus on Family Support</vt:lpstr>
      <vt:lpstr>Goal 5- Expand our Funding Base</vt:lpstr>
      <vt:lpstr>Evaluating the plan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JADD Strategic Plan</dc:title>
  <dc:creator>John O'Connell</dc:creator>
  <cp:lastModifiedBy>Administrator</cp:lastModifiedBy>
  <cp:revision>165</cp:revision>
  <cp:lastPrinted>2017-10-19T09:27:14Z</cp:lastPrinted>
  <dcterms:created xsi:type="dcterms:W3CDTF">2017-04-21T20:04:32Z</dcterms:created>
  <dcterms:modified xsi:type="dcterms:W3CDTF">2019-06-11T09:36:46Z</dcterms:modified>
</cp:coreProperties>
</file>